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6" r:id="rId4"/>
    <p:sldId id="258" r:id="rId5"/>
    <p:sldId id="29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1" r:id="rId25"/>
    <p:sldId id="277" r:id="rId26"/>
    <p:sldId id="278" r:id="rId27"/>
    <p:sldId id="29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2" r:id="rId41"/>
    <p:sldId id="293" r:id="rId42"/>
    <p:sldId id="294" r:id="rId43"/>
    <p:sldId id="295"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7D0355-77B4-4C35-94B1-D02EFC3ECE97}" type="slidenum">
              <a:rPr lang="en-US"/>
              <a:pPr/>
              <a:t>‹#›</a:t>
            </a:fld>
            <a:endParaRPr lang="en-US"/>
          </a:p>
        </p:txBody>
      </p:sp>
    </p:spTree>
    <p:extLst>
      <p:ext uri="{BB962C8B-B14F-4D97-AF65-F5344CB8AC3E}">
        <p14:creationId xmlns:p14="http://schemas.microsoft.com/office/powerpoint/2010/main" val="363062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E920B1-F4D5-4A95-9D58-1D72572A8210}" type="slidenum">
              <a:rPr lang="en-US"/>
              <a:pPr/>
              <a:t>‹#›</a:t>
            </a:fld>
            <a:endParaRPr lang="en-US"/>
          </a:p>
        </p:txBody>
      </p:sp>
    </p:spTree>
    <p:extLst>
      <p:ext uri="{BB962C8B-B14F-4D97-AF65-F5344CB8AC3E}">
        <p14:creationId xmlns:p14="http://schemas.microsoft.com/office/powerpoint/2010/main" val="3102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DBAB8D-54B6-49E4-98C5-8B71182F850E}" type="slidenum">
              <a:rPr lang="en-US"/>
              <a:pPr/>
              <a:t>‹#›</a:t>
            </a:fld>
            <a:endParaRPr lang="en-US"/>
          </a:p>
        </p:txBody>
      </p:sp>
    </p:spTree>
    <p:extLst>
      <p:ext uri="{BB962C8B-B14F-4D97-AF65-F5344CB8AC3E}">
        <p14:creationId xmlns:p14="http://schemas.microsoft.com/office/powerpoint/2010/main" val="24955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F40228-01C3-4F63-B022-67732FC77CAE}" type="slidenum">
              <a:rPr lang="en-US"/>
              <a:pPr/>
              <a:t>‹#›</a:t>
            </a:fld>
            <a:endParaRPr lang="en-US"/>
          </a:p>
        </p:txBody>
      </p:sp>
    </p:spTree>
    <p:extLst>
      <p:ext uri="{BB962C8B-B14F-4D97-AF65-F5344CB8AC3E}">
        <p14:creationId xmlns:p14="http://schemas.microsoft.com/office/powerpoint/2010/main" val="3603971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F3F81C4-BF83-45C5-84D9-742574024DF6}" type="slidenum">
              <a:rPr lang="en-US"/>
              <a:pPr/>
              <a:t>‹#›</a:t>
            </a:fld>
            <a:endParaRPr lang="en-US"/>
          </a:p>
        </p:txBody>
      </p:sp>
    </p:spTree>
    <p:extLst>
      <p:ext uri="{BB962C8B-B14F-4D97-AF65-F5344CB8AC3E}">
        <p14:creationId xmlns:p14="http://schemas.microsoft.com/office/powerpoint/2010/main" val="362922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338F348-16D7-41DA-9DDC-43050627971D}" type="slidenum">
              <a:rPr lang="en-US"/>
              <a:pPr/>
              <a:t>‹#›</a:t>
            </a:fld>
            <a:endParaRPr lang="en-US"/>
          </a:p>
        </p:txBody>
      </p:sp>
    </p:spTree>
    <p:extLst>
      <p:ext uri="{BB962C8B-B14F-4D97-AF65-F5344CB8AC3E}">
        <p14:creationId xmlns:p14="http://schemas.microsoft.com/office/powerpoint/2010/main" val="219582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DDB13B-2D61-4619-A547-68F698B852BE}" type="slidenum">
              <a:rPr lang="en-US"/>
              <a:pPr/>
              <a:t>‹#›</a:t>
            </a:fld>
            <a:endParaRPr lang="en-US"/>
          </a:p>
        </p:txBody>
      </p:sp>
    </p:spTree>
    <p:extLst>
      <p:ext uri="{BB962C8B-B14F-4D97-AF65-F5344CB8AC3E}">
        <p14:creationId xmlns:p14="http://schemas.microsoft.com/office/powerpoint/2010/main" val="40738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59BD98-0766-4F97-96C5-2D53BB3C1438}" type="slidenum">
              <a:rPr lang="en-US"/>
              <a:pPr/>
              <a:t>‹#›</a:t>
            </a:fld>
            <a:endParaRPr lang="en-US"/>
          </a:p>
        </p:txBody>
      </p:sp>
    </p:spTree>
    <p:extLst>
      <p:ext uri="{BB962C8B-B14F-4D97-AF65-F5344CB8AC3E}">
        <p14:creationId xmlns:p14="http://schemas.microsoft.com/office/powerpoint/2010/main" val="423211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3682F9-29F9-4EAD-BEAB-879971BB02E0}" type="slidenum">
              <a:rPr lang="en-US"/>
              <a:pPr/>
              <a:t>‹#›</a:t>
            </a:fld>
            <a:endParaRPr lang="en-US"/>
          </a:p>
        </p:txBody>
      </p:sp>
    </p:spTree>
    <p:extLst>
      <p:ext uri="{BB962C8B-B14F-4D97-AF65-F5344CB8AC3E}">
        <p14:creationId xmlns:p14="http://schemas.microsoft.com/office/powerpoint/2010/main" val="246036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E2DE8A-ED4F-47C8-8775-46A16796E4D1}" type="slidenum">
              <a:rPr lang="en-US"/>
              <a:pPr/>
              <a:t>‹#›</a:t>
            </a:fld>
            <a:endParaRPr lang="en-US"/>
          </a:p>
        </p:txBody>
      </p:sp>
    </p:spTree>
    <p:extLst>
      <p:ext uri="{BB962C8B-B14F-4D97-AF65-F5344CB8AC3E}">
        <p14:creationId xmlns:p14="http://schemas.microsoft.com/office/powerpoint/2010/main" val="351389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30775A-E13E-4D1D-AE93-4FC601D636B9}" type="slidenum">
              <a:rPr lang="en-US"/>
              <a:pPr/>
              <a:t>‹#›</a:t>
            </a:fld>
            <a:endParaRPr lang="en-US"/>
          </a:p>
        </p:txBody>
      </p:sp>
    </p:spTree>
    <p:extLst>
      <p:ext uri="{BB962C8B-B14F-4D97-AF65-F5344CB8AC3E}">
        <p14:creationId xmlns:p14="http://schemas.microsoft.com/office/powerpoint/2010/main" val="163368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A03020-4707-46B8-8E7B-D15127CAF5EC}" type="slidenum">
              <a:rPr lang="en-US"/>
              <a:pPr/>
              <a:t>‹#›</a:t>
            </a:fld>
            <a:endParaRPr lang="en-US"/>
          </a:p>
        </p:txBody>
      </p:sp>
    </p:spTree>
    <p:extLst>
      <p:ext uri="{BB962C8B-B14F-4D97-AF65-F5344CB8AC3E}">
        <p14:creationId xmlns:p14="http://schemas.microsoft.com/office/powerpoint/2010/main" val="391000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194C78-6ED8-49BF-A83C-5A32D600436B}" type="slidenum">
              <a:rPr lang="en-US"/>
              <a:pPr/>
              <a:t>‹#›</a:t>
            </a:fld>
            <a:endParaRPr lang="en-US"/>
          </a:p>
        </p:txBody>
      </p:sp>
    </p:spTree>
    <p:extLst>
      <p:ext uri="{BB962C8B-B14F-4D97-AF65-F5344CB8AC3E}">
        <p14:creationId xmlns:p14="http://schemas.microsoft.com/office/powerpoint/2010/main" val="318412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2284CA-4DF4-4C79-B08D-1D631381E5BB}" type="slidenum">
              <a:rPr lang="en-US"/>
              <a:pPr/>
              <a:t>‹#›</a:t>
            </a:fld>
            <a:endParaRPr lang="en-US"/>
          </a:p>
        </p:txBody>
      </p:sp>
    </p:spTree>
    <p:extLst>
      <p:ext uri="{BB962C8B-B14F-4D97-AF65-F5344CB8AC3E}">
        <p14:creationId xmlns:p14="http://schemas.microsoft.com/office/powerpoint/2010/main" val="169729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906CF53-972F-40D4-8A88-A42B14A6543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CELLS</a:t>
            </a:r>
          </a:p>
        </p:txBody>
      </p:sp>
      <p:sp>
        <p:nvSpPr>
          <p:cNvPr id="2051" name="Rectangle 3"/>
          <p:cNvSpPr>
            <a:spLocks noGrp="1" noChangeArrowheads="1"/>
          </p:cNvSpPr>
          <p:nvPr>
            <p:ph type="subTitle" idx="1"/>
          </p:nvPr>
        </p:nvSpPr>
        <p:spPr/>
        <p:txBody>
          <a:bodyPr/>
          <a:lstStyle/>
          <a:p>
            <a:r>
              <a:rPr lang="en-US"/>
              <a:t>IT’S ALIVE!!!!!!!!!!!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9762"/>
          </a:xfrm>
        </p:spPr>
        <p:txBody>
          <a:bodyPr/>
          <a:lstStyle/>
          <a:p>
            <a:r>
              <a:rPr lang="en-US" sz="4000"/>
              <a:t>Cell Structures</a:t>
            </a:r>
          </a:p>
        </p:txBody>
      </p:sp>
      <p:sp>
        <p:nvSpPr>
          <p:cNvPr id="12292" name="Rectangle 4"/>
          <p:cNvSpPr>
            <a:spLocks noGrp="1" noChangeArrowheads="1"/>
          </p:cNvSpPr>
          <p:nvPr>
            <p:ph type="body" sz="half" idx="1"/>
          </p:nvPr>
        </p:nvSpPr>
        <p:spPr>
          <a:xfrm>
            <a:off x="0" y="914400"/>
            <a:ext cx="4495800" cy="5943600"/>
          </a:xfrm>
        </p:spPr>
        <p:txBody>
          <a:bodyPr/>
          <a:lstStyle/>
          <a:p>
            <a:pPr>
              <a:lnSpc>
                <a:spcPct val="80000"/>
              </a:lnSpc>
              <a:buFontTx/>
              <a:buNone/>
            </a:pPr>
            <a:r>
              <a:rPr lang="en-US" sz="2000" dirty="0">
                <a:solidFill>
                  <a:srgbClr val="FF0000"/>
                </a:solidFill>
              </a:rPr>
              <a:t>1.  Cell Wall</a:t>
            </a:r>
          </a:p>
          <a:p>
            <a:pPr>
              <a:lnSpc>
                <a:spcPct val="80000"/>
              </a:lnSpc>
            </a:pPr>
            <a:r>
              <a:rPr lang="en-US" sz="2000" dirty="0"/>
              <a:t>Cell walls are found in many organisms, including plants, algae, fungi and nearly all prokaryotes.</a:t>
            </a:r>
          </a:p>
          <a:p>
            <a:pPr>
              <a:lnSpc>
                <a:spcPct val="80000"/>
              </a:lnSpc>
            </a:pPr>
            <a:r>
              <a:rPr lang="en-US" sz="2000" dirty="0"/>
              <a:t>The </a:t>
            </a:r>
            <a:r>
              <a:rPr lang="en-US" sz="2000" b="1" dirty="0">
                <a:solidFill>
                  <a:srgbClr val="FF0000"/>
                </a:solidFill>
              </a:rPr>
              <a:t>cell wall lies outside the cell membrane</a:t>
            </a:r>
            <a:r>
              <a:rPr lang="en-US" sz="2000" dirty="0"/>
              <a:t>.</a:t>
            </a:r>
          </a:p>
          <a:p>
            <a:pPr>
              <a:lnSpc>
                <a:spcPct val="80000"/>
              </a:lnSpc>
            </a:pPr>
            <a:r>
              <a:rPr lang="en-US" sz="2000" dirty="0"/>
              <a:t>Most cell walls allow water, oxygen, carbon dioxide, and other substances to pass through them.</a:t>
            </a:r>
          </a:p>
          <a:p>
            <a:pPr>
              <a:lnSpc>
                <a:spcPct val="80000"/>
              </a:lnSpc>
            </a:pPr>
            <a:r>
              <a:rPr lang="en-US" sz="2000" dirty="0"/>
              <a:t>The main function of the </a:t>
            </a:r>
            <a:r>
              <a:rPr lang="en-US" sz="2000" b="1" dirty="0"/>
              <a:t>Cell Wall is to </a:t>
            </a:r>
            <a:r>
              <a:rPr lang="en-US" sz="2000" b="1" dirty="0">
                <a:solidFill>
                  <a:srgbClr val="FF0000"/>
                </a:solidFill>
              </a:rPr>
              <a:t>provide support</a:t>
            </a:r>
            <a:r>
              <a:rPr lang="en-US" sz="2000" dirty="0"/>
              <a:t> </a:t>
            </a:r>
            <a:r>
              <a:rPr lang="en-US" sz="2000" dirty="0">
                <a:solidFill>
                  <a:srgbClr val="FF0000"/>
                </a:solidFill>
              </a:rPr>
              <a:t>and protection</a:t>
            </a:r>
            <a:r>
              <a:rPr lang="en-US" sz="2000" dirty="0"/>
              <a:t> for the cell.</a:t>
            </a:r>
          </a:p>
          <a:p>
            <a:pPr>
              <a:lnSpc>
                <a:spcPct val="80000"/>
              </a:lnSpc>
            </a:pPr>
            <a:r>
              <a:rPr lang="en-US" sz="2000" dirty="0"/>
              <a:t>Most cell walls are made from fibers of carbohydrate and protein.</a:t>
            </a:r>
          </a:p>
          <a:p>
            <a:pPr>
              <a:lnSpc>
                <a:spcPct val="80000"/>
              </a:lnSpc>
            </a:pPr>
            <a:r>
              <a:rPr lang="en-US" sz="2000" dirty="0"/>
              <a:t>Plant cell walls are made mostly of </a:t>
            </a:r>
            <a:r>
              <a:rPr lang="en-US" sz="2000" dirty="0">
                <a:solidFill>
                  <a:srgbClr val="FF0000"/>
                </a:solidFill>
              </a:rPr>
              <a:t>cellulose</a:t>
            </a:r>
            <a:r>
              <a:rPr lang="en-US" sz="2000" dirty="0"/>
              <a:t>, a tough carbohydrate fiber.</a:t>
            </a:r>
          </a:p>
          <a:p>
            <a:pPr>
              <a:lnSpc>
                <a:spcPct val="80000"/>
              </a:lnSpc>
            </a:pPr>
            <a:r>
              <a:rPr lang="en-US" sz="2000" dirty="0"/>
              <a:t>Cellulose is the principal component of both wood and paper.</a:t>
            </a:r>
          </a:p>
        </p:txBody>
      </p:sp>
      <p:pic>
        <p:nvPicPr>
          <p:cNvPr id="12295" name="Picture 7" descr="plntcell"/>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24400" y="1295400"/>
            <a:ext cx="4008438" cy="4525963"/>
          </a:xfrm>
          <a:extLst>
            <a:ext uri="{909E8E84-426E-40DD-AFC4-6F175D3DCCD1}">
              <a14:hiddenFill xmlns:a14="http://schemas.microsoft.com/office/drawing/2010/main">
                <a:solidFill>
                  <a:srgbClr val="FFFFFF"/>
                </a:solidFill>
              </a14:hiddenFill>
            </a:ext>
          </a:extLst>
        </p:spPr>
      </p:pic>
      <p:sp>
        <p:nvSpPr>
          <p:cNvPr id="12296" name="Line 8"/>
          <p:cNvSpPr>
            <a:spLocks noChangeShapeType="1"/>
          </p:cNvSpPr>
          <p:nvPr/>
        </p:nvSpPr>
        <p:spPr bwMode="auto">
          <a:xfrm flipV="1">
            <a:off x="4114800" y="5410200"/>
            <a:ext cx="1600200" cy="838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Text Box 9"/>
          <p:cNvSpPr txBox="1">
            <a:spLocks noChangeArrowheads="1"/>
          </p:cNvSpPr>
          <p:nvPr/>
        </p:nvSpPr>
        <p:spPr bwMode="auto">
          <a:xfrm>
            <a:off x="3276600" y="64008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Cell Wall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a:t>Cell Structures</a:t>
            </a:r>
          </a:p>
        </p:txBody>
      </p:sp>
      <p:sp>
        <p:nvSpPr>
          <p:cNvPr id="14342" name="Rectangle 6"/>
          <p:cNvSpPr>
            <a:spLocks noGrp="1" noChangeArrowheads="1"/>
          </p:cNvSpPr>
          <p:nvPr>
            <p:ph type="body" sz="half" idx="2"/>
          </p:nvPr>
        </p:nvSpPr>
        <p:spPr>
          <a:xfrm>
            <a:off x="4648200" y="1066800"/>
            <a:ext cx="4495800" cy="5486400"/>
          </a:xfrm>
        </p:spPr>
        <p:txBody>
          <a:bodyPr/>
          <a:lstStyle/>
          <a:p>
            <a:pPr>
              <a:lnSpc>
                <a:spcPct val="80000"/>
              </a:lnSpc>
              <a:buFontTx/>
              <a:buNone/>
            </a:pPr>
            <a:r>
              <a:rPr lang="en-US" sz="2400" b="1"/>
              <a:t>2.  Nucleus</a:t>
            </a:r>
            <a:endParaRPr lang="en-US" sz="2400"/>
          </a:p>
          <a:p>
            <a:pPr>
              <a:lnSpc>
                <a:spcPct val="80000"/>
              </a:lnSpc>
            </a:pPr>
            <a:r>
              <a:rPr lang="en-US" sz="2400"/>
              <a:t>The Scottish botanist Robert Brown first identified the nucleus in 1831.</a:t>
            </a:r>
          </a:p>
          <a:p>
            <a:pPr>
              <a:lnSpc>
                <a:spcPct val="80000"/>
              </a:lnSpc>
            </a:pPr>
            <a:r>
              <a:rPr lang="en-US" sz="2400" b="1"/>
              <a:t>The Nucleus </a:t>
            </a:r>
            <a:r>
              <a:rPr lang="en-US" sz="2400" b="1">
                <a:solidFill>
                  <a:srgbClr val="FF0000"/>
                </a:solidFill>
              </a:rPr>
              <a:t>controls</a:t>
            </a:r>
            <a:r>
              <a:rPr lang="en-US" sz="2400" b="1"/>
              <a:t> most cell processes and contains the </a:t>
            </a:r>
            <a:r>
              <a:rPr lang="en-US" sz="2400" b="1">
                <a:solidFill>
                  <a:srgbClr val="FF0000"/>
                </a:solidFill>
              </a:rPr>
              <a:t>hereditary information of DNA</a:t>
            </a:r>
            <a:r>
              <a:rPr lang="en-US" sz="2400" b="1"/>
              <a:t> (deoxyribonucleic acid).</a:t>
            </a:r>
          </a:p>
          <a:p>
            <a:pPr>
              <a:lnSpc>
                <a:spcPct val="80000"/>
              </a:lnSpc>
            </a:pPr>
            <a:r>
              <a:rPr lang="en-US" sz="2400"/>
              <a:t>Almost ALL eukaryotic cells contain a nucleus including plant and animal cells. </a:t>
            </a:r>
          </a:p>
          <a:p>
            <a:pPr>
              <a:lnSpc>
                <a:spcPct val="80000"/>
              </a:lnSpc>
            </a:pPr>
            <a:r>
              <a:rPr lang="en-US" sz="2400" b="1">
                <a:solidFill>
                  <a:srgbClr val="FF0000"/>
                </a:solidFill>
              </a:rPr>
              <a:t>DNA </a:t>
            </a:r>
            <a:r>
              <a:rPr lang="en-US" sz="2400" b="1"/>
              <a:t>holds the coded instructions for making proteins and other important molecules</a:t>
            </a:r>
            <a:r>
              <a:rPr lang="en-US" sz="2400"/>
              <a:t>.</a:t>
            </a:r>
          </a:p>
        </p:txBody>
      </p:sp>
      <p:pic>
        <p:nvPicPr>
          <p:cNvPr id="14344" name="Picture 8" descr="nucl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r>
              <a:rPr lang="en-US"/>
              <a:t>Cell Structures…</a:t>
            </a:r>
          </a:p>
        </p:txBody>
      </p:sp>
      <p:sp>
        <p:nvSpPr>
          <p:cNvPr id="16388" name="Rectangle 4"/>
          <p:cNvSpPr>
            <a:spLocks noGrp="1" noChangeArrowheads="1"/>
          </p:cNvSpPr>
          <p:nvPr>
            <p:ph type="body" idx="1"/>
          </p:nvPr>
        </p:nvSpPr>
        <p:spPr>
          <a:xfrm>
            <a:off x="457200" y="762000"/>
            <a:ext cx="8229600" cy="4525963"/>
          </a:xfrm>
        </p:spPr>
        <p:txBody>
          <a:bodyPr/>
          <a:lstStyle/>
          <a:p>
            <a:pPr>
              <a:lnSpc>
                <a:spcPct val="80000"/>
              </a:lnSpc>
              <a:buFontTx/>
              <a:buNone/>
            </a:pPr>
            <a:r>
              <a:rPr lang="en-US" sz="2400" b="1"/>
              <a:t>3.  Chromatin and Chromosomes</a:t>
            </a:r>
            <a:endParaRPr lang="en-US" sz="2400"/>
          </a:p>
          <a:p>
            <a:pPr>
              <a:lnSpc>
                <a:spcPct val="80000"/>
              </a:lnSpc>
            </a:pPr>
            <a:r>
              <a:rPr lang="en-US" sz="2400"/>
              <a:t>The granular material visible within the nucleus is called </a:t>
            </a:r>
            <a:r>
              <a:rPr lang="en-US" sz="2400">
                <a:solidFill>
                  <a:srgbClr val="FF0000"/>
                </a:solidFill>
              </a:rPr>
              <a:t>Chromatin</a:t>
            </a:r>
            <a:r>
              <a:rPr lang="en-US" sz="2400"/>
              <a:t>.</a:t>
            </a:r>
          </a:p>
          <a:p>
            <a:pPr>
              <a:lnSpc>
                <a:spcPct val="80000"/>
              </a:lnSpc>
            </a:pPr>
            <a:r>
              <a:rPr lang="en-US" sz="2400"/>
              <a:t>	It consists of </a:t>
            </a:r>
            <a:r>
              <a:rPr lang="en-US" sz="2400">
                <a:solidFill>
                  <a:srgbClr val="FF0000"/>
                </a:solidFill>
              </a:rPr>
              <a:t>DNA bound to protein</a:t>
            </a:r>
            <a:r>
              <a:rPr lang="en-US" sz="2400"/>
              <a:t>.</a:t>
            </a:r>
          </a:p>
          <a:p>
            <a:pPr>
              <a:lnSpc>
                <a:spcPct val="80000"/>
              </a:lnSpc>
            </a:pPr>
            <a:r>
              <a:rPr lang="en-US" sz="2400"/>
              <a:t>Most of the time, chromatin is spread throughout the nucleus.</a:t>
            </a:r>
          </a:p>
          <a:p>
            <a:pPr>
              <a:lnSpc>
                <a:spcPct val="80000"/>
              </a:lnSpc>
            </a:pPr>
            <a:r>
              <a:rPr lang="en-US" sz="2400"/>
              <a:t>When a cell divides, chromatin condenses to form </a:t>
            </a:r>
            <a:r>
              <a:rPr lang="en-US" sz="2400" b="1">
                <a:solidFill>
                  <a:srgbClr val="FF0000"/>
                </a:solidFill>
              </a:rPr>
              <a:t>Chromosomes</a:t>
            </a:r>
            <a:r>
              <a:rPr lang="en-US" sz="2400"/>
              <a:t>.</a:t>
            </a:r>
          </a:p>
          <a:p>
            <a:pPr>
              <a:lnSpc>
                <a:spcPct val="80000"/>
              </a:lnSpc>
            </a:pPr>
            <a:r>
              <a:rPr lang="en-US" sz="2400"/>
              <a:t>	</a:t>
            </a:r>
            <a:r>
              <a:rPr lang="en-US" sz="2400" b="1">
                <a:solidFill>
                  <a:srgbClr val="FF0000"/>
                </a:solidFill>
              </a:rPr>
              <a:t>These are distinct, threadlike structures containing the genetic information that is passed from one 	generation of cells to the next.</a:t>
            </a:r>
          </a:p>
        </p:txBody>
      </p:sp>
      <p:pic>
        <p:nvPicPr>
          <p:cNvPr id="16391" name="Picture 7" descr="chromatinstructure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476750"/>
            <a:ext cx="4905375"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90600"/>
          </a:xfrm>
        </p:spPr>
        <p:txBody>
          <a:bodyPr/>
          <a:lstStyle/>
          <a:p>
            <a:r>
              <a:rPr lang="en-US"/>
              <a:t>Cell Structures…</a:t>
            </a:r>
          </a:p>
        </p:txBody>
      </p:sp>
      <p:sp>
        <p:nvSpPr>
          <p:cNvPr id="19460" name="Rectangle 4"/>
          <p:cNvSpPr>
            <a:spLocks noGrp="1" noChangeArrowheads="1"/>
          </p:cNvSpPr>
          <p:nvPr>
            <p:ph type="body" sz="half" idx="1"/>
          </p:nvPr>
        </p:nvSpPr>
        <p:spPr>
          <a:xfrm>
            <a:off x="0" y="1143000"/>
            <a:ext cx="4495800" cy="5334000"/>
          </a:xfrm>
        </p:spPr>
        <p:txBody>
          <a:bodyPr/>
          <a:lstStyle/>
          <a:p>
            <a:pPr>
              <a:lnSpc>
                <a:spcPct val="80000"/>
              </a:lnSpc>
              <a:buFontTx/>
              <a:buNone/>
            </a:pPr>
            <a:r>
              <a:rPr lang="en-US" sz="2000" b="1" dirty="0"/>
              <a:t>4.  Nucleolus</a:t>
            </a:r>
            <a:endParaRPr lang="en-US" sz="2000" dirty="0"/>
          </a:p>
          <a:p>
            <a:pPr>
              <a:lnSpc>
                <a:spcPct val="80000"/>
              </a:lnSpc>
            </a:pPr>
            <a:r>
              <a:rPr lang="en-US" sz="2000" dirty="0"/>
              <a:t>The </a:t>
            </a:r>
            <a:r>
              <a:rPr lang="en-US" sz="2000" b="1" dirty="0">
                <a:solidFill>
                  <a:srgbClr val="FF0000"/>
                </a:solidFill>
              </a:rPr>
              <a:t>Nucleolus</a:t>
            </a:r>
            <a:r>
              <a:rPr lang="en-US" sz="2000" dirty="0"/>
              <a:t> is the location inside the nucleus </a:t>
            </a:r>
            <a:r>
              <a:rPr lang="en-US" sz="2000" b="1" dirty="0"/>
              <a:t>where the </a:t>
            </a:r>
            <a:r>
              <a:rPr lang="en-US" sz="2000" b="1" dirty="0">
                <a:solidFill>
                  <a:srgbClr val="FF0000"/>
                </a:solidFill>
              </a:rPr>
              <a:t>assembly of ribosomes </a:t>
            </a:r>
            <a:r>
              <a:rPr lang="en-US" sz="2000" b="1" dirty="0"/>
              <a:t>begins</a:t>
            </a:r>
            <a:r>
              <a:rPr lang="en-US" sz="2000" dirty="0"/>
              <a:t>.</a:t>
            </a:r>
          </a:p>
          <a:p>
            <a:pPr>
              <a:lnSpc>
                <a:spcPct val="80000"/>
              </a:lnSpc>
            </a:pPr>
            <a:r>
              <a:rPr lang="en-US" sz="2000" dirty="0"/>
              <a:t>	Ribosomes aid in the 	production of </a:t>
            </a:r>
            <a:r>
              <a:rPr lang="en-US" sz="2000" dirty="0">
                <a:solidFill>
                  <a:srgbClr val="FF0000"/>
                </a:solidFill>
              </a:rPr>
              <a:t>proteins</a:t>
            </a:r>
            <a:r>
              <a:rPr lang="en-US" sz="2000" dirty="0"/>
              <a:t> in the 	cell.</a:t>
            </a:r>
            <a:endParaRPr lang="en-US" sz="2000" b="1" dirty="0"/>
          </a:p>
          <a:p>
            <a:pPr>
              <a:lnSpc>
                <a:spcPct val="80000"/>
              </a:lnSpc>
              <a:buFontTx/>
              <a:buNone/>
            </a:pPr>
            <a:r>
              <a:rPr lang="en-US" sz="2000" b="1" dirty="0"/>
              <a:t>5.  Nuclear Envelope</a:t>
            </a:r>
            <a:endParaRPr lang="en-US" sz="2000" dirty="0"/>
          </a:p>
          <a:p>
            <a:pPr>
              <a:lnSpc>
                <a:spcPct val="80000"/>
              </a:lnSpc>
            </a:pPr>
            <a:r>
              <a:rPr lang="en-US" sz="2000" dirty="0"/>
              <a:t>The nucleus is surrounded by a double-membrane layer called the Nuclear Envelope.</a:t>
            </a:r>
          </a:p>
          <a:p>
            <a:pPr>
              <a:lnSpc>
                <a:spcPct val="80000"/>
              </a:lnSpc>
            </a:pPr>
            <a:r>
              <a:rPr lang="en-US" sz="2000" dirty="0"/>
              <a:t>The </a:t>
            </a:r>
            <a:r>
              <a:rPr lang="en-US" sz="2000" b="1" dirty="0"/>
              <a:t>Nuclear Envelope is dotted with thousands of</a:t>
            </a:r>
            <a:r>
              <a:rPr lang="en-US" sz="2000" b="1" dirty="0">
                <a:solidFill>
                  <a:srgbClr val="FF0000"/>
                </a:solidFill>
              </a:rPr>
              <a:t> nuclear pores </a:t>
            </a:r>
            <a:r>
              <a:rPr lang="en-US" sz="2000" b="1" dirty="0"/>
              <a:t>which allow materials</a:t>
            </a:r>
            <a:r>
              <a:rPr lang="en-US" sz="2000" b="1" dirty="0">
                <a:solidFill>
                  <a:srgbClr val="FF0000"/>
                </a:solidFill>
              </a:rPr>
              <a:t> to move into and out of the nucleus</a:t>
            </a:r>
            <a:r>
              <a:rPr lang="en-US" sz="2000" dirty="0"/>
              <a:t>.</a:t>
            </a:r>
          </a:p>
          <a:p>
            <a:pPr>
              <a:lnSpc>
                <a:spcPct val="80000"/>
              </a:lnSpc>
            </a:pPr>
            <a:r>
              <a:rPr lang="en-US" sz="2000" dirty="0"/>
              <a:t>The nucleus sends a steady stream of RNA and other information-carrying molecules to the rest of the cell through the nuclear pores.</a:t>
            </a:r>
          </a:p>
        </p:txBody>
      </p:sp>
      <p:pic>
        <p:nvPicPr>
          <p:cNvPr id="19463" name="Picture 7" descr="280px-Diagram_human_cell_nucl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800600" cy="3925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0"/>
            <a:ext cx="8229600" cy="762000"/>
          </a:xfrm>
        </p:spPr>
        <p:txBody>
          <a:bodyPr/>
          <a:lstStyle/>
          <a:p>
            <a:r>
              <a:rPr lang="en-US"/>
              <a:t>Cell Structures…</a:t>
            </a:r>
          </a:p>
        </p:txBody>
      </p:sp>
      <p:sp>
        <p:nvSpPr>
          <p:cNvPr id="21509" name="Rectangle 5"/>
          <p:cNvSpPr>
            <a:spLocks noGrp="1" noChangeArrowheads="1"/>
          </p:cNvSpPr>
          <p:nvPr>
            <p:ph type="body" sz="half" idx="2"/>
          </p:nvPr>
        </p:nvSpPr>
        <p:spPr>
          <a:xfrm>
            <a:off x="4648200" y="914400"/>
            <a:ext cx="4495800" cy="5943600"/>
          </a:xfrm>
        </p:spPr>
        <p:txBody>
          <a:bodyPr/>
          <a:lstStyle/>
          <a:p>
            <a:pPr>
              <a:lnSpc>
                <a:spcPct val="80000"/>
              </a:lnSpc>
              <a:buFontTx/>
              <a:buNone/>
            </a:pPr>
            <a:r>
              <a:rPr lang="en-US" sz="2000" b="1"/>
              <a:t>6.</a:t>
            </a:r>
            <a:r>
              <a:rPr lang="en-US" sz="2000" b="1">
                <a:solidFill>
                  <a:srgbClr val="FF0000"/>
                </a:solidFill>
              </a:rPr>
              <a:t>  </a:t>
            </a:r>
            <a:r>
              <a:rPr lang="en-US" sz="2000" b="1"/>
              <a:t>Cytoskeleton</a:t>
            </a:r>
          </a:p>
          <a:p>
            <a:pPr>
              <a:lnSpc>
                <a:spcPct val="80000"/>
              </a:lnSpc>
            </a:pPr>
            <a:r>
              <a:rPr lang="en-US" sz="2000" b="1"/>
              <a:t>The </a:t>
            </a:r>
            <a:r>
              <a:rPr lang="en-US" sz="2000" b="1">
                <a:solidFill>
                  <a:srgbClr val="FF0000"/>
                </a:solidFill>
              </a:rPr>
              <a:t>cytoskeleto</a:t>
            </a:r>
            <a:r>
              <a:rPr lang="en-US" sz="2000" b="1"/>
              <a:t>n is also involved in many forms of cell movement.</a:t>
            </a:r>
          </a:p>
          <a:p>
            <a:pPr>
              <a:lnSpc>
                <a:spcPct val="80000"/>
              </a:lnSpc>
            </a:pPr>
            <a:r>
              <a:rPr lang="en-US" sz="2000" b="1"/>
              <a:t>The cytoskeleton is made of microtubules and microfilaments.</a:t>
            </a:r>
          </a:p>
          <a:p>
            <a:pPr>
              <a:lnSpc>
                <a:spcPct val="80000"/>
              </a:lnSpc>
            </a:pPr>
            <a:r>
              <a:rPr lang="en-US" sz="2000" b="1">
                <a:solidFill>
                  <a:srgbClr val="FF0000"/>
                </a:solidFill>
              </a:rPr>
              <a:t>Microtubules</a:t>
            </a:r>
            <a:r>
              <a:rPr lang="en-US" sz="2000" b="1"/>
              <a:t> maintain cell shape and can also serve as “tracks” along which organelles are moved.</a:t>
            </a:r>
          </a:p>
          <a:p>
            <a:pPr>
              <a:lnSpc>
                <a:spcPct val="80000"/>
              </a:lnSpc>
            </a:pPr>
            <a:r>
              <a:rPr lang="en-US" sz="2000" b="1"/>
              <a:t>In some cells, bundles of microtubules form hair-like projections from the cell surface known as cilia and flagella that enable the cell to swim rapidly through liquids.</a:t>
            </a:r>
          </a:p>
          <a:p>
            <a:pPr>
              <a:lnSpc>
                <a:spcPct val="80000"/>
              </a:lnSpc>
            </a:pPr>
            <a:r>
              <a:rPr lang="en-US" sz="2000" b="1">
                <a:solidFill>
                  <a:srgbClr val="FF0000"/>
                </a:solidFill>
              </a:rPr>
              <a:t>Microfilaments</a:t>
            </a:r>
            <a:r>
              <a:rPr lang="en-US" sz="2000" b="1"/>
              <a:t> are long, thin fibers that function in the movement and support of the cell.</a:t>
            </a:r>
          </a:p>
          <a:p>
            <a:pPr>
              <a:lnSpc>
                <a:spcPct val="80000"/>
              </a:lnSpc>
            </a:pPr>
            <a:endParaRPr lang="en-US" sz="2000" b="1"/>
          </a:p>
        </p:txBody>
      </p:sp>
      <p:pic>
        <p:nvPicPr>
          <p:cNvPr id="21511" name="Picture 7" descr="cytoskeleton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305300" cy="557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a:t>Cell Structures…</a:t>
            </a:r>
          </a:p>
        </p:txBody>
      </p:sp>
      <p:sp>
        <p:nvSpPr>
          <p:cNvPr id="23558" name="Rectangle 6"/>
          <p:cNvSpPr>
            <a:spLocks noGrp="1" noChangeArrowheads="1"/>
          </p:cNvSpPr>
          <p:nvPr>
            <p:ph type="body" idx="1"/>
          </p:nvPr>
        </p:nvSpPr>
        <p:spPr>
          <a:xfrm>
            <a:off x="381000" y="914400"/>
            <a:ext cx="8229600" cy="5943600"/>
          </a:xfrm>
        </p:spPr>
        <p:txBody>
          <a:bodyPr/>
          <a:lstStyle/>
          <a:p>
            <a:pPr>
              <a:lnSpc>
                <a:spcPct val="80000"/>
              </a:lnSpc>
              <a:buFontTx/>
              <a:buNone/>
            </a:pPr>
            <a:r>
              <a:rPr lang="en-US" sz="2200" b="1"/>
              <a:t>7. Ribosomes</a:t>
            </a:r>
            <a:endParaRPr lang="en-US" sz="2200"/>
          </a:p>
          <a:p>
            <a:pPr>
              <a:lnSpc>
                <a:spcPct val="80000"/>
              </a:lnSpc>
            </a:pPr>
            <a:r>
              <a:rPr lang="en-US" sz="2200" b="1">
                <a:solidFill>
                  <a:srgbClr val="FF0000"/>
                </a:solidFill>
              </a:rPr>
              <a:t>Ribosomes are the sites for protein production</a:t>
            </a:r>
            <a:r>
              <a:rPr lang="en-US" sz="2200"/>
              <a:t>.</a:t>
            </a:r>
          </a:p>
          <a:p>
            <a:pPr>
              <a:lnSpc>
                <a:spcPct val="80000"/>
              </a:lnSpc>
            </a:pPr>
            <a:r>
              <a:rPr lang="en-US" sz="2200" b="1"/>
              <a:t>Proteins are assembled on</a:t>
            </a:r>
            <a:r>
              <a:rPr lang="en-US" sz="2200" b="1">
                <a:solidFill>
                  <a:srgbClr val="FF0000"/>
                </a:solidFill>
              </a:rPr>
              <a:t> ribosomes</a:t>
            </a:r>
            <a:r>
              <a:rPr lang="en-US" sz="2200"/>
              <a:t>.</a:t>
            </a:r>
          </a:p>
          <a:p>
            <a:pPr>
              <a:lnSpc>
                <a:spcPct val="80000"/>
              </a:lnSpc>
            </a:pPr>
            <a:r>
              <a:rPr lang="en-US" sz="2200"/>
              <a:t>Ribosomes produce proteins following coded instructions that come from the nucleus.</a:t>
            </a:r>
            <a:endParaRPr lang="en-US" sz="2200" b="1"/>
          </a:p>
          <a:p>
            <a:pPr>
              <a:lnSpc>
                <a:spcPct val="80000"/>
              </a:lnSpc>
              <a:buFontTx/>
              <a:buNone/>
            </a:pPr>
            <a:r>
              <a:rPr lang="en-US" sz="2200" b="1"/>
              <a:t>8. Endoplasmic Reticulum</a:t>
            </a:r>
            <a:endParaRPr lang="en-US" sz="2200"/>
          </a:p>
          <a:p>
            <a:pPr>
              <a:lnSpc>
                <a:spcPct val="80000"/>
              </a:lnSpc>
            </a:pPr>
            <a:r>
              <a:rPr lang="en-US" sz="2200" b="1"/>
              <a:t>Found in</a:t>
            </a:r>
            <a:r>
              <a:rPr lang="en-US" sz="2200" b="1">
                <a:solidFill>
                  <a:srgbClr val="FF0000"/>
                </a:solidFill>
              </a:rPr>
              <a:t> eukaryotic cells</a:t>
            </a:r>
            <a:r>
              <a:rPr lang="en-US" sz="2200"/>
              <a:t>.</a:t>
            </a:r>
          </a:p>
          <a:p>
            <a:pPr>
              <a:lnSpc>
                <a:spcPct val="80000"/>
              </a:lnSpc>
            </a:pPr>
            <a:r>
              <a:rPr lang="en-US" sz="2200"/>
              <a:t>The Endoplasmic Reticulum is the organelle in which components of the cell membrane are assembled and some proteins are modified.</a:t>
            </a:r>
          </a:p>
          <a:p>
            <a:pPr>
              <a:lnSpc>
                <a:spcPct val="80000"/>
              </a:lnSpc>
            </a:pPr>
            <a:r>
              <a:rPr lang="en-US" sz="2200"/>
              <a:t>The part of the endoplasmic reticulum involved in protein synthesis is the Rough Endoplasmic Reticulum.</a:t>
            </a:r>
          </a:p>
          <a:p>
            <a:pPr>
              <a:lnSpc>
                <a:spcPct val="80000"/>
              </a:lnSpc>
            </a:pPr>
            <a:r>
              <a:rPr lang="en-US" sz="2200" b="1"/>
              <a:t>Newly made proteins move directly from the ribosomes to the Rough Endoplasmic Reticulum</a:t>
            </a:r>
            <a:r>
              <a:rPr lang="en-US" sz="2200"/>
              <a:t>.</a:t>
            </a:r>
          </a:p>
          <a:p>
            <a:pPr>
              <a:lnSpc>
                <a:spcPct val="80000"/>
              </a:lnSpc>
            </a:pPr>
            <a:r>
              <a:rPr lang="en-US" sz="2200" b="1"/>
              <a:t>The smooth endoplasmic reticulum</a:t>
            </a:r>
            <a:r>
              <a:rPr lang="en-US" sz="2200" b="1">
                <a:solidFill>
                  <a:srgbClr val="FF0000"/>
                </a:solidFill>
              </a:rPr>
              <a:t> does NOT have proteins on it</a:t>
            </a:r>
            <a:r>
              <a:rPr lang="en-US" sz="2200"/>
              <a:t>.</a:t>
            </a:r>
          </a:p>
          <a:p>
            <a:pPr>
              <a:lnSpc>
                <a:spcPct val="80000"/>
              </a:lnSpc>
            </a:pPr>
            <a:r>
              <a:rPr lang="en-US" sz="2200"/>
              <a:t>The smooth endoplasmic reticulum contains collections of enzymes that perform specialized tasks such as the synthesis of lipids.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ribos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CE232300FG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28975"/>
            <a:ext cx="4495800" cy="3629025"/>
          </a:xfrm>
          <a:prstGeom prst="rect">
            <a:avLst/>
          </a:prstGeom>
          <a:noFill/>
          <a:extLst>
            <a:ext uri="{909E8E84-426E-40DD-AFC4-6F175D3DCCD1}">
              <a14:hiddenFill xmlns:a14="http://schemas.microsoft.com/office/drawing/2010/main">
                <a:solidFill>
                  <a:srgbClr val="FFFFFF"/>
                </a:solidFill>
              </a14:hiddenFill>
            </a:ext>
          </a:extLst>
        </p:spPr>
      </p:pic>
      <p:sp>
        <p:nvSpPr>
          <p:cNvPr id="26633" name="Text Box 9"/>
          <p:cNvSpPr txBox="1">
            <a:spLocks noChangeArrowheads="1"/>
          </p:cNvSpPr>
          <p:nvPr/>
        </p:nvSpPr>
        <p:spPr bwMode="auto">
          <a:xfrm>
            <a:off x="4953000" y="0"/>
            <a:ext cx="4191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a:t>Ribosomes are found in the nucleus and on Rough Endoplasmic Reticulum</a:t>
            </a:r>
            <a:r>
              <a:rPr lang="en-US"/>
              <a:t>.</a:t>
            </a:r>
          </a:p>
        </p:txBody>
      </p:sp>
      <p:sp>
        <p:nvSpPr>
          <p:cNvPr id="26634" name="Text Box 10"/>
          <p:cNvSpPr txBox="1">
            <a:spLocks noChangeArrowheads="1"/>
          </p:cNvSpPr>
          <p:nvPr/>
        </p:nvSpPr>
        <p:spPr bwMode="auto">
          <a:xfrm>
            <a:off x="304800" y="3276600"/>
            <a:ext cx="41910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b="1"/>
              <a:t>Smooth Endoplasmic Reticulum contains NO ribosomes</a:t>
            </a:r>
            <a:r>
              <a:rPr lang="en-US" sz="2600"/>
              <a:t>.</a:t>
            </a:r>
          </a:p>
          <a:p>
            <a:pPr>
              <a:spcBef>
                <a:spcPct val="50000"/>
              </a:spcBef>
            </a:pPr>
            <a:endParaRPr lang="en-US" sz="2600"/>
          </a:p>
          <a:p>
            <a:pPr>
              <a:spcBef>
                <a:spcPct val="50000"/>
              </a:spcBef>
            </a:pPr>
            <a:r>
              <a:rPr lang="en-US" sz="2600" b="1"/>
              <a:t>Rough Endoplasmic Reticulum</a:t>
            </a:r>
            <a:r>
              <a:rPr lang="en-US" sz="2600" b="1">
                <a:solidFill>
                  <a:srgbClr val="FF0000"/>
                </a:solidFill>
              </a:rPr>
              <a:t> HAS ribosomes.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Cell Structures…</a:t>
            </a:r>
          </a:p>
        </p:txBody>
      </p:sp>
      <p:sp>
        <p:nvSpPr>
          <p:cNvPr id="28676" name="Rectangle 4"/>
          <p:cNvSpPr>
            <a:spLocks noGrp="1" noChangeArrowheads="1"/>
          </p:cNvSpPr>
          <p:nvPr>
            <p:ph type="body" idx="1"/>
          </p:nvPr>
        </p:nvSpPr>
        <p:spPr>
          <a:xfrm>
            <a:off x="457200" y="1295400"/>
            <a:ext cx="8229600" cy="5257800"/>
          </a:xfrm>
        </p:spPr>
        <p:txBody>
          <a:bodyPr/>
          <a:lstStyle/>
          <a:p>
            <a:pPr>
              <a:lnSpc>
                <a:spcPct val="80000"/>
              </a:lnSpc>
              <a:buFontTx/>
              <a:buNone/>
            </a:pPr>
            <a:r>
              <a:rPr lang="en-US" sz="2400" b="1">
                <a:solidFill>
                  <a:srgbClr val="FF0000"/>
                </a:solidFill>
              </a:rPr>
              <a:t>9. Golgi </a:t>
            </a:r>
            <a:r>
              <a:rPr lang="en-US" sz="2400" b="1"/>
              <a:t>Apparatus</a:t>
            </a:r>
            <a:endParaRPr lang="en-US" sz="2400"/>
          </a:p>
          <a:p>
            <a:pPr>
              <a:lnSpc>
                <a:spcPct val="80000"/>
              </a:lnSpc>
            </a:pPr>
            <a:r>
              <a:rPr lang="en-US" sz="2400"/>
              <a:t>A stack of membranes.</a:t>
            </a:r>
          </a:p>
          <a:p>
            <a:pPr>
              <a:lnSpc>
                <a:spcPct val="80000"/>
              </a:lnSpc>
            </a:pPr>
            <a:r>
              <a:rPr lang="en-US" sz="2400" b="1">
                <a:solidFill>
                  <a:srgbClr val="FF0000"/>
                </a:solidFill>
              </a:rPr>
              <a:t>Enzymes </a:t>
            </a:r>
            <a:r>
              <a:rPr lang="en-US" sz="2400" b="1"/>
              <a:t>in the Golgi Apparatus attach carbohydrates and lipids to proteins.</a:t>
            </a:r>
          </a:p>
          <a:p>
            <a:pPr>
              <a:lnSpc>
                <a:spcPct val="80000"/>
              </a:lnSpc>
            </a:pPr>
            <a:r>
              <a:rPr lang="en-US" sz="2400" b="1"/>
              <a:t>From the Golgi apparatus,</a:t>
            </a:r>
            <a:r>
              <a:rPr lang="en-US" sz="2400" b="1">
                <a:solidFill>
                  <a:srgbClr val="FF0000"/>
                </a:solidFill>
              </a:rPr>
              <a:t> proteins </a:t>
            </a:r>
            <a:r>
              <a:rPr lang="en-US" sz="2400" b="1"/>
              <a:t>are sent to their final destination.</a:t>
            </a:r>
          </a:p>
          <a:p>
            <a:pPr>
              <a:lnSpc>
                <a:spcPct val="80000"/>
              </a:lnSpc>
            </a:pPr>
            <a:r>
              <a:rPr lang="en-US" sz="2400" b="1">
                <a:solidFill>
                  <a:srgbClr val="FF0000"/>
                </a:solidFill>
              </a:rPr>
              <a:t>Packaging and Shipping </a:t>
            </a:r>
            <a:r>
              <a:rPr lang="en-US" sz="2400" b="1"/>
              <a:t>of materials.  THINK UPS</a:t>
            </a:r>
          </a:p>
          <a:p>
            <a:pPr>
              <a:lnSpc>
                <a:spcPct val="80000"/>
              </a:lnSpc>
              <a:buFontTx/>
              <a:buNone/>
            </a:pPr>
            <a:r>
              <a:rPr lang="en-US" sz="2400" b="1"/>
              <a:t>10.  Lysosomes</a:t>
            </a:r>
            <a:endParaRPr lang="en-US" sz="2400"/>
          </a:p>
          <a:p>
            <a:pPr>
              <a:lnSpc>
                <a:spcPct val="80000"/>
              </a:lnSpc>
            </a:pPr>
            <a:r>
              <a:rPr lang="en-US" sz="2400" b="1"/>
              <a:t>Lysosomes are small organelles</a:t>
            </a:r>
            <a:r>
              <a:rPr lang="en-US" sz="2400" b="1">
                <a:solidFill>
                  <a:srgbClr val="FF0000"/>
                </a:solidFill>
              </a:rPr>
              <a:t> filled with enzymes</a:t>
            </a:r>
            <a:r>
              <a:rPr lang="en-US" sz="2400"/>
              <a:t>.</a:t>
            </a:r>
          </a:p>
          <a:p>
            <a:pPr>
              <a:lnSpc>
                <a:spcPct val="80000"/>
              </a:lnSpc>
            </a:pPr>
            <a:r>
              <a:rPr lang="en-US" sz="2400"/>
              <a:t>One function of the Lysosomes is to </a:t>
            </a:r>
            <a:r>
              <a:rPr lang="en-US" sz="2400">
                <a:solidFill>
                  <a:srgbClr val="FF0000"/>
                </a:solidFill>
              </a:rPr>
              <a:t>break down lipids, carbohydrates and proteins</a:t>
            </a:r>
            <a:r>
              <a:rPr lang="en-US" sz="2400"/>
              <a:t> from food into particles that can be used by the rest of the cell.</a:t>
            </a:r>
          </a:p>
          <a:p>
            <a:pPr>
              <a:lnSpc>
                <a:spcPct val="80000"/>
              </a:lnSpc>
            </a:pPr>
            <a:r>
              <a:rPr lang="en-US" sz="2400"/>
              <a:t>Lysosomes also help break down organelles that have outlived their usefulness.</a:t>
            </a:r>
          </a:p>
          <a:p>
            <a:pPr>
              <a:lnSpc>
                <a:spcPct val="80000"/>
              </a:lnSpc>
            </a:pPr>
            <a:r>
              <a:rPr lang="en-US" sz="2400"/>
              <a:t>Lysosomes help keep the cell clean from debris.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Cell Structures</a:t>
            </a:r>
          </a:p>
        </p:txBody>
      </p:sp>
      <p:pic>
        <p:nvPicPr>
          <p:cNvPr id="30725" name="Picture 5" descr="golgi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419600" cy="3413125"/>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descr="lysos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800600" cy="4697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r>
              <a:rPr lang="en-US"/>
              <a:t>Cell Structures…</a:t>
            </a:r>
          </a:p>
        </p:txBody>
      </p:sp>
      <p:sp>
        <p:nvSpPr>
          <p:cNvPr id="33795" name="Rectangle 3"/>
          <p:cNvSpPr>
            <a:spLocks noGrp="1" noChangeArrowheads="1"/>
          </p:cNvSpPr>
          <p:nvPr>
            <p:ph type="body" idx="1"/>
          </p:nvPr>
        </p:nvSpPr>
        <p:spPr>
          <a:xfrm>
            <a:off x="533400" y="838200"/>
            <a:ext cx="8229600" cy="5638800"/>
          </a:xfrm>
        </p:spPr>
        <p:txBody>
          <a:bodyPr/>
          <a:lstStyle/>
          <a:p>
            <a:pPr>
              <a:lnSpc>
                <a:spcPct val="80000"/>
              </a:lnSpc>
              <a:buFontTx/>
              <a:buNone/>
            </a:pPr>
            <a:r>
              <a:rPr lang="en-US" sz="2200" b="1" dirty="0"/>
              <a:t>11. Vacuoles</a:t>
            </a:r>
            <a:endParaRPr lang="en-US" sz="2200" dirty="0"/>
          </a:p>
          <a:p>
            <a:pPr>
              <a:lnSpc>
                <a:spcPct val="80000"/>
              </a:lnSpc>
            </a:pPr>
            <a:r>
              <a:rPr lang="en-US" sz="2200" dirty="0"/>
              <a:t>Cells often </a:t>
            </a:r>
            <a:r>
              <a:rPr lang="en-US" sz="2200" b="1" dirty="0">
                <a:solidFill>
                  <a:srgbClr val="FF0000"/>
                </a:solidFill>
              </a:rPr>
              <a:t>store materials </a:t>
            </a:r>
            <a:r>
              <a:rPr lang="en-US" sz="2200" b="1" dirty="0"/>
              <a:t>such as water, fats, proteins, and carbohydrates in saclike structures known as vacuoles</a:t>
            </a:r>
            <a:r>
              <a:rPr lang="en-US" sz="2200" dirty="0"/>
              <a:t>.</a:t>
            </a:r>
          </a:p>
          <a:p>
            <a:pPr>
              <a:lnSpc>
                <a:spcPct val="80000"/>
              </a:lnSpc>
            </a:pPr>
            <a:r>
              <a:rPr lang="en-US" sz="2200" dirty="0"/>
              <a:t>Many </a:t>
            </a:r>
            <a:r>
              <a:rPr lang="en-US" sz="2200" b="1" dirty="0"/>
              <a:t>plant cells have a single large, </a:t>
            </a:r>
            <a:r>
              <a:rPr lang="en-US" sz="2200" b="1" dirty="0">
                <a:solidFill>
                  <a:srgbClr val="FF0000"/>
                </a:solidFill>
              </a:rPr>
              <a:t>central vacuole</a:t>
            </a:r>
            <a:r>
              <a:rPr lang="en-US" sz="2200" dirty="0"/>
              <a:t> filled with liquid, as makes it possible for plants to support heavy structures such as leaves and flowers.</a:t>
            </a:r>
          </a:p>
          <a:p>
            <a:pPr>
              <a:lnSpc>
                <a:spcPct val="80000"/>
              </a:lnSpc>
            </a:pPr>
            <a:r>
              <a:rPr lang="en-US" sz="2200" dirty="0"/>
              <a:t>Vacuoles are also found in single-celled organisms and animal cells.</a:t>
            </a:r>
          </a:p>
          <a:p>
            <a:pPr>
              <a:lnSpc>
                <a:spcPct val="80000"/>
              </a:lnSpc>
            </a:pPr>
            <a:r>
              <a:rPr lang="en-US" sz="2200" b="1" dirty="0"/>
              <a:t>Smaller vacuoles are typically called </a:t>
            </a:r>
            <a:r>
              <a:rPr lang="en-US" sz="2200" b="1" dirty="0">
                <a:solidFill>
                  <a:srgbClr val="FF0000"/>
                </a:solidFill>
              </a:rPr>
              <a:t>vesicles</a:t>
            </a:r>
            <a:r>
              <a:rPr lang="en-US" sz="2200" dirty="0"/>
              <a:t>.</a:t>
            </a:r>
            <a:endParaRPr lang="en-US" sz="2200" b="1" dirty="0"/>
          </a:p>
          <a:p>
            <a:pPr>
              <a:lnSpc>
                <a:spcPct val="80000"/>
              </a:lnSpc>
              <a:buFontTx/>
              <a:buNone/>
            </a:pPr>
            <a:r>
              <a:rPr lang="en-US" sz="2200" b="1" dirty="0"/>
              <a:t>12. Chloroplasts</a:t>
            </a:r>
            <a:endParaRPr lang="en-US" sz="2200" dirty="0"/>
          </a:p>
          <a:p>
            <a:pPr>
              <a:lnSpc>
                <a:spcPct val="80000"/>
              </a:lnSpc>
            </a:pPr>
            <a:r>
              <a:rPr lang="en-US" sz="2200" dirty="0"/>
              <a:t>The </a:t>
            </a:r>
            <a:r>
              <a:rPr lang="en-US" sz="2200" b="1" dirty="0">
                <a:solidFill>
                  <a:srgbClr val="FF0000"/>
                </a:solidFill>
              </a:rPr>
              <a:t>Chloroplasts are found in plants</a:t>
            </a:r>
            <a:r>
              <a:rPr lang="en-US" sz="2200" dirty="0"/>
              <a:t> and some other organisms.</a:t>
            </a:r>
          </a:p>
          <a:p>
            <a:pPr>
              <a:lnSpc>
                <a:spcPct val="80000"/>
              </a:lnSpc>
            </a:pPr>
            <a:r>
              <a:rPr lang="en-US" sz="2200" b="1" dirty="0">
                <a:solidFill>
                  <a:srgbClr val="FF0000"/>
                </a:solidFill>
              </a:rPr>
              <a:t>Animal and fungal cells </a:t>
            </a:r>
            <a:r>
              <a:rPr lang="en-US" sz="2200" b="1" dirty="0"/>
              <a:t>DO NOT have chloroplasts</a:t>
            </a:r>
            <a:r>
              <a:rPr lang="en-US" sz="2200" dirty="0"/>
              <a:t>.</a:t>
            </a:r>
          </a:p>
          <a:p>
            <a:pPr>
              <a:lnSpc>
                <a:spcPct val="80000"/>
              </a:lnSpc>
            </a:pPr>
            <a:r>
              <a:rPr lang="en-US" sz="2200" b="1" dirty="0"/>
              <a:t>Chloroplasts </a:t>
            </a:r>
            <a:r>
              <a:rPr lang="en-US" sz="2200" b="1" dirty="0">
                <a:solidFill>
                  <a:srgbClr val="FF0000"/>
                </a:solidFill>
              </a:rPr>
              <a:t>use the energy from sunlight</a:t>
            </a:r>
            <a:r>
              <a:rPr lang="en-US" sz="2200" b="1" dirty="0"/>
              <a:t> to make energy-rich food molecules in a process known as </a:t>
            </a:r>
            <a:r>
              <a:rPr lang="en-US" sz="2200" b="1" dirty="0">
                <a:solidFill>
                  <a:srgbClr val="FF0000"/>
                </a:solidFill>
              </a:rPr>
              <a:t>photosynthesis</a:t>
            </a:r>
            <a:r>
              <a:rPr lang="en-US" sz="2200" dirty="0"/>
              <a:t>.</a:t>
            </a:r>
          </a:p>
          <a:p>
            <a:pPr>
              <a:lnSpc>
                <a:spcPct val="80000"/>
              </a:lnSpc>
            </a:pPr>
            <a:r>
              <a:rPr lang="en-US" sz="2200" dirty="0"/>
              <a:t>The green pigment </a:t>
            </a:r>
            <a:r>
              <a:rPr lang="en-US" sz="2200" dirty="0">
                <a:solidFill>
                  <a:srgbClr val="FF0000"/>
                </a:solidFill>
              </a:rPr>
              <a:t>chlorophyll</a:t>
            </a:r>
            <a:r>
              <a:rPr lang="en-US" sz="2200" dirty="0"/>
              <a:t> is located in the photosynthetic membranes surrounding the chloroplasts.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r>
              <a:rPr lang="en-US"/>
              <a:t>The Cell Theory</a:t>
            </a:r>
          </a:p>
        </p:txBody>
      </p:sp>
      <p:sp>
        <p:nvSpPr>
          <p:cNvPr id="3075" name="Rectangle 3"/>
          <p:cNvSpPr>
            <a:spLocks noGrp="1" noChangeArrowheads="1"/>
          </p:cNvSpPr>
          <p:nvPr>
            <p:ph type="body" idx="1"/>
          </p:nvPr>
        </p:nvSpPr>
        <p:spPr>
          <a:xfrm>
            <a:off x="457200" y="990600"/>
            <a:ext cx="8229600" cy="5638800"/>
          </a:xfrm>
        </p:spPr>
        <p:txBody>
          <a:bodyPr/>
          <a:lstStyle/>
          <a:p>
            <a:pPr>
              <a:lnSpc>
                <a:spcPct val="80000"/>
              </a:lnSpc>
            </a:pPr>
            <a:r>
              <a:rPr lang="en-US" sz="2000"/>
              <a:t>The first lenses were developed in Europe in the late 1500’s by merchants needing to determine the quality of cloth.</a:t>
            </a:r>
          </a:p>
          <a:p>
            <a:pPr>
              <a:lnSpc>
                <a:spcPct val="80000"/>
              </a:lnSpc>
            </a:pPr>
            <a:r>
              <a:rPr lang="en-US" sz="2000"/>
              <a:t>In Holland in the early 1600’s, two useful instruments were constructed:  the telescope and the microscope.</a:t>
            </a:r>
          </a:p>
          <a:p>
            <a:pPr>
              <a:lnSpc>
                <a:spcPct val="80000"/>
              </a:lnSpc>
            </a:pPr>
            <a:r>
              <a:rPr lang="en-US" sz="2000"/>
              <a:t>In the 1600’s </a:t>
            </a:r>
            <a:r>
              <a:rPr lang="en-US" sz="2000" b="1"/>
              <a:t>Anton van Leeuwenhoek</a:t>
            </a:r>
            <a:r>
              <a:rPr lang="en-US" sz="2000" b="1">
                <a:solidFill>
                  <a:srgbClr val="FF0000"/>
                </a:solidFill>
              </a:rPr>
              <a:t> became one of the first people to use a microscope</a:t>
            </a:r>
            <a:r>
              <a:rPr lang="en-US" sz="2000"/>
              <a:t> to study nature.</a:t>
            </a:r>
          </a:p>
          <a:p>
            <a:pPr>
              <a:lnSpc>
                <a:spcPct val="80000"/>
              </a:lnSpc>
            </a:pPr>
            <a:r>
              <a:rPr lang="en-US" sz="2000"/>
              <a:t>His simple microscope enabled him to see things that no one had ever seen before.</a:t>
            </a:r>
          </a:p>
          <a:p>
            <a:pPr>
              <a:lnSpc>
                <a:spcPct val="80000"/>
              </a:lnSpc>
            </a:pPr>
            <a:r>
              <a:rPr lang="en-US" sz="2000"/>
              <a:t>In 1665, English physicist </a:t>
            </a:r>
            <a:r>
              <a:rPr lang="en-US" sz="2000" b="1">
                <a:solidFill>
                  <a:srgbClr val="FF0000"/>
                </a:solidFill>
              </a:rPr>
              <a:t>Robert Hooke</a:t>
            </a:r>
            <a:r>
              <a:rPr lang="en-US" sz="2000"/>
              <a:t> used on of the first light microscopes to look at thin slices of plant tissues.</a:t>
            </a:r>
          </a:p>
          <a:p>
            <a:pPr>
              <a:lnSpc>
                <a:spcPct val="80000"/>
              </a:lnSpc>
            </a:pPr>
            <a:r>
              <a:rPr lang="en-US" sz="2000"/>
              <a:t>Cork caught his eye because it seemed to be made of thousands of</a:t>
            </a:r>
            <a:r>
              <a:rPr lang="en-US" sz="2000" b="1">
                <a:solidFill>
                  <a:srgbClr val="FF0000"/>
                </a:solidFill>
              </a:rPr>
              <a:t> tiny chambers he called “cells”.</a:t>
            </a:r>
          </a:p>
          <a:p>
            <a:pPr>
              <a:lnSpc>
                <a:spcPct val="80000"/>
              </a:lnSpc>
            </a:pPr>
            <a:r>
              <a:rPr lang="en-US" sz="2000" b="1"/>
              <a:t>Cells are the basic units of all forms of life.</a:t>
            </a:r>
          </a:p>
          <a:p>
            <a:pPr>
              <a:lnSpc>
                <a:spcPct val="80000"/>
              </a:lnSpc>
            </a:pPr>
            <a:r>
              <a:rPr lang="en-US" sz="2000"/>
              <a:t>In 1838, German botanist </a:t>
            </a:r>
            <a:r>
              <a:rPr lang="en-US" sz="2000" b="1">
                <a:solidFill>
                  <a:srgbClr val="FF0000"/>
                </a:solidFill>
              </a:rPr>
              <a:t>Matthias Schleiden </a:t>
            </a:r>
            <a:r>
              <a:rPr lang="en-US" sz="2000"/>
              <a:t>concluded that all</a:t>
            </a:r>
            <a:r>
              <a:rPr lang="en-US" sz="2000" b="1">
                <a:solidFill>
                  <a:srgbClr val="FF0000"/>
                </a:solidFill>
              </a:rPr>
              <a:t> plants are made of cells.</a:t>
            </a:r>
          </a:p>
          <a:p>
            <a:pPr>
              <a:lnSpc>
                <a:spcPct val="80000"/>
              </a:lnSpc>
            </a:pPr>
            <a:r>
              <a:rPr lang="en-US" sz="2000"/>
              <a:t>The next year, another German scientist, </a:t>
            </a:r>
            <a:r>
              <a:rPr lang="en-US" sz="2000" b="1">
                <a:solidFill>
                  <a:srgbClr val="FF0000"/>
                </a:solidFill>
              </a:rPr>
              <a:t>Theodor Schwann, </a:t>
            </a:r>
            <a:r>
              <a:rPr lang="en-US" sz="2000"/>
              <a:t>concluded that</a:t>
            </a:r>
            <a:r>
              <a:rPr lang="en-US" sz="2000" b="1">
                <a:solidFill>
                  <a:srgbClr val="FF0000"/>
                </a:solidFill>
              </a:rPr>
              <a:t> all animals are also made of cells.</a:t>
            </a:r>
          </a:p>
          <a:p>
            <a:pPr>
              <a:lnSpc>
                <a:spcPct val="80000"/>
              </a:lnSpc>
            </a:pPr>
            <a:r>
              <a:rPr lang="en-US" sz="2000" b="1">
                <a:solidFill>
                  <a:srgbClr val="FF0000"/>
                </a:solidFill>
              </a:rPr>
              <a:t>Rudolf Virchow </a:t>
            </a:r>
            <a:r>
              <a:rPr lang="en-US" sz="2000"/>
              <a:t>determined</a:t>
            </a:r>
            <a:r>
              <a:rPr lang="en-US" sz="2000" b="1">
                <a:solidFill>
                  <a:srgbClr val="FF0000"/>
                </a:solidFill>
              </a:rPr>
              <a:t> all cells must come from preexisting cells</a:t>
            </a:r>
            <a:r>
              <a:rPr lang="en-US" sz="200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457200" y="0"/>
            <a:ext cx="8229600" cy="1143000"/>
          </a:xfrm>
        </p:spPr>
        <p:txBody>
          <a:bodyPr/>
          <a:lstStyle/>
          <a:p>
            <a:r>
              <a:rPr lang="en-US"/>
              <a:t>Cell Structures…</a:t>
            </a:r>
          </a:p>
        </p:txBody>
      </p:sp>
      <p:pic>
        <p:nvPicPr>
          <p:cNvPr id="34822" name="Picture 6" descr="Image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5114925" cy="5219700"/>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chloropl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3284538" cy="3881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457200" y="0"/>
            <a:ext cx="8229600" cy="990600"/>
          </a:xfrm>
        </p:spPr>
        <p:txBody>
          <a:bodyPr/>
          <a:lstStyle/>
          <a:p>
            <a:r>
              <a:rPr lang="en-US"/>
              <a:t>Cell Structures…</a:t>
            </a:r>
          </a:p>
        </p:txBody>
      </p:sp>
      <p:sp>
        <p:nvSpPr>
          <p:cNvPr id="36869" name="Rectangle 5"/>
          <p:cNvSpPr>
            <a:spLocks noGrp="1" noChangeArrowheads="1"/>
          </p:cNvSpPr>
          <p:nvPr>
            <p:ph type="body" sz="half" idx="1"/>
          </p:nvPr>
        </p:nvSpPr>
        <p:spPr>
          <a:xfrm>
            <a:off x="0" y="838200"/>
            <a:ext cx="4495800" cy="6019800"/>
          </a:xfrm>
        </p:spPr>
        <p:txBody>
          <a:bodyPr/>
          <a:lstStyle/>
          <a:p>
            <a:pPr>
              <a:lnSpc>
                <a:spcPct val="80000"/>
              </a:lnSpc>
              <a:buFontTx/>
              <a:buNone/>
            </a:pPr>
            <a:r>
              <a:rPr lang="en-US" sz="2400" b="1"/>
              <a:t>13. Mitochondria</a:t>
            </a:r>
            <a:endParaRPr lang="en-US" sz="2400"/>
          </a:p>
          <a:p>
            <a:pPr>
              <a:lnSpc>
                <a:spcPct val="80000"/>
              </a:lnSpc>
            </a:pPr>
            <a:r>
              <a:rPr lang="en-US" sz="2400"/>
              <a:t>The </a:t>
            </a:r>
            <a:r>
              <a:rPr lang="en-US" sz="2400" b="1">
                <a:solidFill>
                  <a:srgbClr val="FF0000"/>
                </a:solidFill>
              </a:rPr>
              <a:t>Mitochondria </a:t>
            </a:r>
            <a:r>
              <a:rPr lang="en-US" sz="2400" b="1"/>
              <a:t>are organelles that</a:t>
            </a:r>
            <a:r>
              <a:rPr lang="en-US" sz="2400" b="1">
                <a:solidFill>
                  <a:srgbClr val="FF0000"/>
                </a:solidFill>
              </a:rPr>
              <a:t> release energy from stored food molecules</a:t>
            </a:r>
            <a:r>
              <a:rPr lang="en-US" sz="2400"/>
              <a:t>.</a:t>
            </a:r>
          </a:p>
          <a:p>
            <a:pPr>
              <a:lnSpc>
                <a:spcPct val="80000"/>
              </a:lnSpc>
            </a:pPr>
            <a:r>
              <a:rPr lang="en-US" sz="2400"/>
              <a:t>Mitochondria use the energy from food to make high-energy compounds that the cell can use to power growth, development and movement.</a:t>
            </a:r>
          </a:p>
          <a:p>
            <a:pPr>
              <a:lnSpc>
                <a:spcPct val="80000"/>
              </a:lnSpc>
            </a:pPr>
            <a:r>
              <a:rPr lang="en-US" sz="2400" b="1"/>
              <a:t>The Mitochondria are the</a:t>
            </a:r>
            <a:r>
              <a:rPr lang="en-US" sz="2400" b="1">
                <a:solidFill>
                  <a:srgbClr val="FF0000"/>
                </a:solidFill>
              </a:rPr>
              <a:t> site of Cellular Respiration.</a:t>
            </a:r>
          </a:p>
          <a:p>
            <a:pPr>
              <a:lnSpc>
                <a:spcPct val="80000"/>
              </a:lnSpc>
            </a:pPr>
            <a:r>
              <a:rPr lang="en-US" sz="2400"/>
              <a:t>Mitochondria are enclosed by two envelope membranes, an out and inner membrane.</a:t>
            </a:r>
          </a:p>
          <a:p>
            <a:pPr>
              <a:lnSpc>
                <a:spcPct val="80000"/>
              </a:lnSpc>
            </a:pPr>
            <a:r>
              <a:rPr lang="en-US" sz="2400"/>
              <a:t>Mitochondria are found in nearly all eukaryotic cells.</a:t>
            </a:r>
          </a:p>
        </p:txBody>
      </p:sp>
      <p:pic>
        <p:nvPicPr>
          <p:cNvPr id="36872" name="Picture 8" descr="mitochondria%20image%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75" y="1143000"/>
            <a:ext cx="4467225"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Organelle DNA</a:t>
            </a:r>
          </a:p>
        </p:txBody>
      </p:sp>
      <p:sp>
        <p:nvSpPr>
          <p:cNvPr id="38915" name="Rectangle 3"/>
          <p:cNvSpPr>
            <a:spLocks noGrp="1" noChangeArrowheads="1"/>
          </p:cNvSpPr>
          <p:nvPr>
            <p:ph type="body" idx="1"/>
          </p:nvPr>
        </p:nvSpPr>
        <p:spPr/>
        <p:txBody>
          <a:bodyPr/>
          <a:lstStyle/>
          <a:p>
            <a:pPr>
              <a:lnSpc>
                <a:spcPct val="80000"/>
              </a:lnSpc>
            </a:pPr>
            <a:r>
              <a:rPr lang="en-US" sz="2400"/>
              <a:t>Unlike other organelles, chloroplasts and mitochondria contain some of their own genetic information in the form of DNA.</a:t>
            </a:r>
          </a:p>
          <a:p>
            <a:pPr>
              <a:lnSpc>
                <a:spcPct val="80000"/>
              </a:lnSpc>
            </a:pPr>
            <a:r>
              <a:rPr lang="en-US" sz="2400"/>
              <a:t>The small DNA molecules contain information that is essential for the normal function of both 	organelles.</a:t>
            </a:r>
          </a:p>
          <a:p>
            <a:pPr>
              <a:lnSpc>
                <a:spcPct val="80000"/>
              </a:lnSpc>
            </a:pPr>
            <a:r>
              <a:rPr lang="en-US" sz="2400"/>
              <a:t>Mitochondrial DNA, as believed by many, is just the remnant of the genetic information of the bacteria 	from which mitochondria are descended.</a:t>
            </a:r>
          </a:p>
          <a:p>
            <a:pPr>
              <a:lnSpc>
                <a:spcPct val="80000"/>
              </a:lnSpc>
            </a:pPr>
            <a:r>
              <a:rPr lang="en-US" sz="2400"/>
              <a:t>In humans, all or nearly all of our mitochondria come from the cytoplasm of the ovum, or egg cell.</a:t>
            </a:r>
          </a:p>
          <a:p>
            <a:pPr>
              <a:lnSpc>
                <a:spcPct val="80000"/>
              </a:lnSpc>
            </a:pPr>
            <a:r>
              <a:rPr lang="en-US" sz="2400"/>
              <a:t>This means that when your relatives are discussing which side of the family should take credit for your 	best characteristics, you can tell them that you got your mitochondria from MOM.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52400"/>
            <a:ext cx="8229600" cy="914400"/>
          </a:xfrm>
        </p:spPr>
        <p:txBody>
          <a:bodyPr/>
          <a:lstStyle/>
          <a:p>
            <a:r>
              <a:rPr lang="en-US" b="1">
                <a:solidFill>
                  <a:srgbClr val="FF0000"/>
                </a:solidFill>
              </a:rPr>
              <a:t>Comparing Cells</a:t>
            </a:r>
          </a:p>
        </p:txBody>
      </p:sp>
      <p:graphicFrame>
        <p:nvGraphicFramePr>
          <p:cNvPr id="40256" name="Group 320"/>
          <p:cNvGraphicFramePr>
            <a:graphicFrameLocks noGrp="1"/>
          </p:cNvGraphicFramePr>
          <p:nvPr>
            <p:ph idx="1"/>
          </p:nvPr>
        </p:nvGraphicFramePr>
        <p:xfrm>
          <a:off x="152400" y="1219200"/>
          <a:ext cx="8610600" cy="4973640"/>
        </p:xfrm>
        <a:graphic>
          <a:graphicData uri="http://schemas.openxmlformats.org/drawingml/2006/table">
            <a:tbl>
              <a:tblPr/>
              <a:tblGrid>
                <a:gridCol w="2152650"/>
                <a:gridCol w="2152650"/>
                <a:gridCol w="2152650"/>
                <a:gridCol w="2152650"/>
              </a:tblGrid>
              <a:tr h="257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Structure</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Prokaryotic Cells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Eukaryotic (Animal)</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Eukaryotic (Plant)</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Cell Membrane</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Cell Wall</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Nucleus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Ribosomes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Endoplasmic Reticulum</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Golgi Apparatus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Lysosomes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Vacuoles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Small or None</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Mitochondria</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Chloroplasts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Cytoskeleton</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descr="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7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295400"/>
            <a:ext cx="8229600" cy="5334000"/>
          </a:xfrm>
        </p:spPr>
        <p:txBody>
          <a:bodyPr/>
          <a:lstStyle/>
          <a:p>
            <a:pPr>
              <a:lnSpc>
                <a:spcPct val="80000"/>
              </a:lnSpc>
            </a:pPr>
            <a:r>
              <a:rPr lang="en-US" sz="2100" dirty="0"/>
              <a:t>The </a:t>
            </a:r>
            <a:r>
              <a:rPr lang="en-US" sz="2100" b="1" dirty="0">
                <a:solidFill>
                  <a:srgbClr val="FF0000"/>
                </a:solidFill>
              </a:rPr>
              <a:t>cell membrane regulates what enters and leaves the cell and also provides protection and support</a:t>
            </a:r>
            <a:r>
              <a:rPr lang="en-US" sz="2100" dirty="0"/>
              <a:t>.</a:t>
            </a:r>
          </a:p>
          <a:p>
            <a:pPr lvl="1">
              <a:lnSpc>
                <a:spcPct val="80000"/>
              </a:lnSpc>
            </a:pPr>
            <a:r>
              <a:rPr lang="en-US" sz="2100" dirty="0"/>
              <a:t>The cell takes in food and water and eliminates wastes through the cell membrane.</a:t>
            </a:r>
          </a:p>
          <a:p>
            <a:pPr>
              <a:lnSpc>
                <a:spcPct val="80000"/>
              </a:lnSpc>
            </a:pPr>
            <a:r>
              <a:rPr lang="en-US" sz="2100" dirty="0"/>
              <a:t>The core of nearly all cell membranes is a </a:t>
            </a:r>
            <a:r>
              <a:rPr lang="en-US" sz="2100" b="1" dirty="0"/>
              <a:t>double-layered sheet </a:t>
            </a:r>
            <a:r>
              <a:rPr lang="en-US" sz="2100" b="1" dirty="0">
                <a:solidFill>
                  <a:srgbClr val="FF0000"/>
                </a:solidFill>
              </a:rPr>
              <a:t>called a Lipid Bilayer.</a:t>
            </a:r>
          </a:p>
          <a:p>
            <a:pPr lvl="1">
              <a:lnSpc>
                <a:spcPct val="80000"/>
              </a:lnSpc>
            </a:pPr>
            <a:r>
              <a:rPr lang="en-US" sz="2100" dirty="0"/>
              <a:t>Lipid bilayers form by themselves when certain kids of lipids are dissolved in water.</a:t>
            </a:r>
          </a:p>
          <a:p>
            <a:pPr lvl="1">
              <a:lnSpc>
                <a:spcPct val="80000"/>
              </a:lnSpc>
            </a:pPr>
            <a:r>
              <a:rPr lang="en-US" sz="2100" dirty="0"/>
              <a:t>The Bilayer gives cells a tough, flexible structure that forms a strong barrier between the cell and its surroundings.</a:t>
            </a:r>
          </a:p>
          <a:p>
            <a:pPr>
              <a:lnSpc>
                <a:spcPct val="80000"/>
              </a:lnSpc>
            </a:pPr>
            <a:r>
              <a:rPr lang="en-US" sz="2100" dirty="0"/>
              <a:t>Most cell membranes </a:t>
            </a:r>
            <a:r>
              <a:rPr lang="en-US" sz="2100" b="1" dirty="0">
                <a:solidFill>
                  <a:srgbClr val="FF0000"/>
                </a:solidFill>
              </a:rPr>
              <a:t>also contain protein molecules</a:t>
            </a:r>
            <a:r>
              <a:rPr lang="en-US" sz="2100" dirty="0"/>
              <a:t> that run through the lipid Bilayer.</a:t>
            </a:r>
          </a:p>
          <a:p>
            <a:pPr lvl="1">
              <a:lnSpc>
                <a:spcPct val="80000"/>
              </a:lnSpc>
            </a:pPr>
            <a:r>
              <a:rPr lang="en-US" sz="2100" dirty="0"/>
              <a:t>Carbohydrate molecules form chains that are attached to the outer surfaces of these proteins.</a:t>
            </a:r>
          </a:p>
          <a:p>
            <a:pPr lvl="1">
              <a:lnSpc>
                <a:spcPct val="80000"/>
              </a:lnSpc>
            </a:pPr>
            <a:r>
              <a:rPr lang="en-US" sz="2100" dirty="0"/>
              <a:t>Some of the proteins help form channels and pumps that help to move material across the cell membrane.</a:t>
            </a:r>
          </a:p>
          <a:p>
            <a:pPr>
              <a:lnSpc>
                <a:spcPct val="80000"/>
              </a:lnSpc>
            </a:pPr>
            <a:r>
              <a:rPr lang="en-US" sz="2100" dirty="0"/>
              <a:t>Many of the carbohydrates act like chemical identification cards, allowing cells to identify </a:t>
            </a:r>
          </a:p>
        </p:txBody>
      </p:sp>
      <p:sp>
        <p:nvSpPr>
          <p:cNvPr id="41989" name="Rectangle 5"/>
          <p:cNvSpPr>
            <a:spLocks noChangeArrowheads="1"/>
          </p:cNvSpPr>
          <p:nvPr/>
        </p:nvSpPr>
        <p:spPr bwMode="auto">
          <a:xfrm>
            <a:off x="1365250" y="471488"/>
            <a:ext cx="6137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3200" b="1"/>
              <a:t>7-3:  Movement Cell Membrane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r>
              <a:rPr lang="en-US" b="1">
                <a:solidFill>
                  <a:srgbClr val="FF0000"/>
                </a:solidFill>
              </a:rPr>
              <a:t>Cell Membrane</a:t>
            </a:r>
          </a:p>
        </p:txBody>
      </p:sp>
      <p:pic>
        <p:nvPicPr>
          <p:cNvPr id="43013" name="Picture 5" descr="cell_memb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239000" cy="551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Phospholipid Molecule</a:t>
            </a:r>
          </a:p>
        </p:txBody>
      </p:sp>
      <p:pic>
        <p:nvPicPr>
          <p:cNvPr id="3" name="Picture 6" descr="simplephospholip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43000"/>
            <a:ext cx="3794125" cy="5495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348800"/>
            <a:ext cx="4572000" cy="5509200"/>
          </a:xfrm>
          <a:prstGeom prst="rect">
            <a:avLst/>
          </a:prstGeom>
        </p:spPr>
        <p:txBody>
          <a:bodyPr>
            <a:spAutoFit/>
          </a:bodyPr>
          <a:lstStyle/>
          <a:p>
            <a:r>
              <a:rPr lang="en-US" sz="3200" dirty="0"/>
              <a:t>Makes up the lipid bilayer.</a:t>
            </a:r>
          </a:p>
          <a:p>
            <a:r>
              <a:rPr lang="en-US" sz="3200" dirty="0"/>
              <a:t>Made of a polar head, phosphate group, and 2 fatty acid tails.</a:t>
            </a:r>
          </a:p>
          <a:p>
            <a:r>
              <a:rPr lang="en-US" sz="3200" dirty="0"/>
              <a:t>Polar heads are on the outside of the bilayer (</a:t>
            </a:r>
            <a:r>
              <a:rPr lang="en-US" sz="3200" dirty="0" err="1"/>
              <a:t>hydrophillic</a:t>
            </a:r>
            <a:r>
              <a:rPr lang="en-US" sz="3200" dirty="0"/>
              <a:t>).</a:t>
            </a:r>
          </a:p>
          <a:p>
            <a:r>
              <a:rPr lang="en-US" sz="3200" dirty="0"/>
              <a:t>Fatty acid tail face inward of the bilayer (hydrophobic).</a:t>
            </a:r>
          </a:p>
        </p:txBody>
      </p:sp>
    </p:spTree>
    <p:extLst>
      <p:ext uri="{BB962C8B-B14F-4D97-AF65-F5344CB8AC3E}">
        <p14:creationId xmlns:p14="http://schemas.microsoft.com/office/powerpoint/2010/main" val="4280297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0"/>
            <a:ext cx="8229600" cy="914400"/>
          </a:xfrm>
        </p:spPr>
        <p:txBody>
          <a:bodyPr/>
          <a:lstStyle/>
          <a:p>
            <a:r>
              <a:rPr lang="en-US" b="1"/>
              <a:t>Diffusion</a:t>
            </a:r>
          </a:p>
        </p:txBody>
      </p:sp>
      <p:sp>
        <p:nvSpPr>
          <p:cNvPr id="45059" name="Rectangle 3"/>
          <p:cNvSpPr>
            <a:spLocks noGrp="1" noChangeArrowheads="1"/>
          </p:cNvSpPr>
          <p:nvPr>
            <p:ph type="body" idx="1"/>
          </p:nvPr>
        </p:nvSpPr>
        <p:spPr>
          <a:xfrm>
            <a:off x="457200" y="838200"/>
            <a:ext cx="8229600" cy="5638800"/>
          </a:xfrm>
        </p:spPr>
        <p:txBody>
          <a:bodyPr/>
          <a:lstStyle/>
          <a:p>
            <a:pPr>
              <a:lnSpc>
                <a:spcPct val="80000"/>
              </a:lnSpc>
            </a:pPr>
            <a:r>
              <a:rPr lang="en-US" sz="2400"/>
              <a:t>Every living cell contains a liquid interior and is surrounded by liquid.</a:t>
            </a:r>
          </a:p>
          <a:p>
            <a:pPr>
              <a:lnSpc>
                <a:spcPct val="80000"/>
              </a:lnSpc>
            </a:pPr>
            <a:r>
              <a:rPr lang="en-US" sz="2400"/>
              <a:t>The </a:t>
            </a:r>
            <a:r>
              <a:rPr lang="en-US" sz="2400" b="1"/>
              <a:t>cell membrane</a:t>
            </a:r>
            <a:r>
              <a:rPr lang="en-US" sz="2400" b="1">
                <a:solidFill>
                  <a:srgbClr val="FF0000"/>
                </a:solidFill>
              </a:rPr>
              <a:t> separates the solution that surrounds the cell </a:t>
            </a:r>
            <a:r>
              <a:rPr lang="en-US" sz="2400" b="1"/>
              <a:t>from the solution within the cell.</a:t>
            </a:r>
          </a:p>
          <a:p>
            <a:pPr>
              <a:lnSpc>
                <a:spcPct val="80000"/>
              </a:lnSpc>
            </a:pPr>
            <a:r>
              <a:rPr lang="en-US" sz="2400"/>
              <a:t>One of the most important jobs of the cell membrane is to regulate what enters and exits the cell.</a:t>
            </a:r>
          </a:p>
          <a:p>
            <a:pPr>
              <a:lnSpc>
                <a:spcPct val="80000"/>
              </a:lnSpc>
            </a:pPr>
            <a:r>
              <a:rPr lang="en-US" sz="2400"/>
              <a:t>In a solution, molecules are in constant motion.</a:t>
            </a:r>
          </a:p>
          <a:p>
            <a:pPr>
              <a:lnSpc>
                <a:spcPct val="80000"/>
              </a:lnSpc>
            </a:pPr>
            <a:r>
              <a:rPr lang="en-US" sz="2400"/>
              <a:t>Because of movement and collisions, </a:t>
            </a:r>
            <a:r>
              <a:rPr lang="en-US" sz="2400" b="1"/>
              <a:t>molecules tend to move from</a:t>
            </a:r>
            <a:r>
              <a:rPr lang="en-US" sz="2400" b="1">
                <a:solidFill>
                  <a:srgbClr val="FF0000"/>
                </a:solidFill>
              </a:rPr>
              <a:t> areas of greater </a:t>
            </a:r>
            <a:r>
              <a:rPr lang="en-US" sz="2400" b="1"/>
              <a:t>concentration</a:t>
            </a:r>
            <a:r>
              <a:rPr lang="en-US" sz="2400" b="1">
                <a:solidFill>
                  <a:srgbClr val="FF0000"/>
                </a:solidFill>
              </a:rPr>
              <a:t> to 	less </a:t>
            </a:r>
            <a:r>
              <a:rPr lang="en-US" sz="2400" b="1"/>
              <a:t>concentration.</a:t>
            </a:r>
          </a:p>
          <a:p>
            <a:pPr>
              <a:lnSpc>
                <a:spcPct val="80000"/>
              </a:lnSpc>
            </a:pPr>
            <a:r>
              <a:rPr lang="en-US" sz="2400" b="1"/>
              <a:t>Diffusion is defined as the</a:t>
            </a:r>
            <a:r>
              <a:rPr lang="en-US" sz="2400" b="1">
                <a:solidFill>
                  <a:srgbClr val="FF0000"/>
                </a:solidFill>
              </a:rPr>
              <a:t> movement of molecules from areas of high concentration to low concentration until they are balanced (reach Equilibrium).</a:t>
            </a:r>
          </a:p>
          <a:p>
            <a:pPr>
              <a:lnSpc>
                <a:spcPct val="80000"/>
              </a:lnSpc>
            </a:pPr>
            <a:r>
              <a:rPr lang="en-US" sz="2400"/>
              <a:t>Diffusion causes many substances to move across a cell membrane but </a:t>
            </a:r>
            <a:r>
              <a:rPr lang="en-US" sz="2400">
                <a:solidFill>
                  <a:srgbClr val="FF0000"/>
                </a:solidFill>
              </a:rPr>
              <a:t>does not require the cell to use energy</a:t>
            </a:r>
            <a:r>
              <a:rPr lang="en-US" sz="240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Diffusion</a:t>
            </a:r>
          </a:p>
        </p:txBody>
      </p:sp>
      <p:sp>
        <p:nvSpPr>
          <p:cNvPr id="46084" name="Rectangle 4"/>
          <p:cNvSpPr>
            <a:spLocks noGrp="1" noChangeArrowheads="1"/>
          </p:cNvSpPr>
          <p:nvPr>
            <p:ph type="body" sz="half" idx="1"/>
          </p:nvPr>
        </p:nvSpPr>
        <p:spPr/>
        <p:txBody>
          <a:bodyPr/>
          <a:lstStyle/>
          <a:p>
            <a:pPr>
              <a:lnSpc>
                <a:spcPct val="80000"/>
              </a:lnSpc>
            </a:pPr>
            <a:r>
              <a:rPr lang="en-US" sz="2400"/>
              <a:t>Suppose two substances are present in unequal concentration on either side of a membrane.  The substance that can cross the membrane will tend to move toward the area where it is less concentrated until equilibrium is reached.</a:t>
            </a:r>
          </a:p>
          <a:p>
            <a:pPr>
              <a:lnSpc>
                <a:spcPct val="80000"/>
              </a:lnSpc>
            </a:pPr>
            <a:r>
              <a:rPr lang="en-US" sz="2400"/>
              <a:t>At this point, the concentration on each side of the membrane will be </a:t>
            </a:r>
            <a:r>
              <a:rPr lang="en-US" sz="2400">
                <a:solidFill>
                  <a:srgbClr val="FF0000"/>
                </a:solidFill>
              </a:rPr>
              <a:t>equal</a:t>
            </a:r>
            <a:r>
              <a:rPr lang="en-US" sz="2400"/>
              <a:t>.</a:t>
            </a:r>
          </a:p>
        </p:txBody>
      </p:sp>
      <p:pic>
        <p:nvPicPr>
          <p:cNvPr id="46087" name="Picture 7" descr="diffusion-animat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2291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n-US"/>
          </a:p>
        </p:txBody>
      </p:sp>
      <p:sp>
        <p:nvSpPr>
          <p:cNvPr id="69635" name="Rectangle 3"/>
          <p:cNvSpPr>
            <a:spLocks noGrp="1" noChangeArrowheads="1"/>
          </p:cNvSpPr>
          <p:nvPr>
            <p:ph type="body" idx="1"/>
          </p:nvPr>
        </p:nvSpPr>
        <p:spPr/>
        <p:txBody>
          <a:bodyPr/>
          <a:lstStyle/>
          <a:p>
            <a:r>
              <a:rPr lang="en-US" sz="2800"/>
              <a:t>These discoveries are summarized in the Cell Theory, one of the fundamental concepts of Biology.</a:t>
            </a:r>
          </a:p>
          <a:p>
            <a:r>
              <a:rPr lang="en-US" sz="2800" b="1"/>
              <a:t>The Cell Theory states the Following:</a:t>
            </a:r>
          </a:p>
          <a:p>
            <a:r>
              <a:rPr lang="en-US" sz="2800" b="1">
                <a:solidFill>
                  <a:srgbClr val="FF0000"/>
                </a:solidFill>
              </a:rPr>
              <a:t>	1. All living things are composed of cells.</a:t>
            </a:r>
          </a:p>
          <a:p>
            <a:r>
              <a:rPr lang="en-US" sz="2800" b="1">
                <a:solidFill>
                  <a:srgbClr val="FF0000"/>
                </a:solidFill>
              </a:rPr>
              <a:t>	2. Cells are the basic units of structure and function in living things.</a:t>
            </a:r>
          </a:p>
          <a:p>
            <a:r>
              <a:rPr lang="en-US" sz="2800" b="1">
                <a:solidFill>
                  <a:srgbClr val="FF0000"/>
                </a:solidFill>
              </a:rPr>
              <a:t>	3. New cells are produced from existing cells.</a:t>
            </a:r>
          </a:p>
          <a:p>
            <a:endParaRPr 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457200" y="0"/>
            <a:ext cx="3962400" cy="1066800"/>
          </a:xfrm>
        </p:spPr>
        <p:txBody>
          <a:bodyPr/>
          <a:lstStyle/>
          <a:p>
            <a:pPr algn="l"/>
            <a:r>
              <a:rPr lang="en-US" b="1">
                <a:solidFill>
                  <a:srgbClr val="FF0000"/>
                </a:solidFill>
              </a:rPr>
              <a:t>Osmosis</a:t>
            </a:r>
          </a:p>
        </p:txBody>
      </p:sp>
      <p:sp>
        <p:nvSpPr>
          <p:cNvPr id="48134" name="Rectangle 6"/>
          <p:cNvSpPr>
            <a:spLocks noGrp="1" noChangeArrowheads="1"/>
          </p:cNvSpPr>
          <p:nvPr>
            <p:ph type="body" sz="half" idx="2"/>
          </p:nvPr>
        </p:nvSpPr>
        <p:spPr>
          <a:xfrm>
            <a:off x="4648200" y="0"/>
            <a:ext cx="4038600" cy="6858000"/>
          </a:xfrm>
        </p:spPr>
        <p:txBody>
          <a:bodyPr/>
          <a:lstStyle/>
          <a:p>
            <a:pPr>
              <a:lnSpc>
                <a:spcPct val="80000"/>
              </a:lnSpc>
            </a:pPr>
            <a:endParaRPr lang="en-US" sz="2400" dirty="0"/>
          </a:p>
          <a:p>
            <a:pPr>
              <a:lnSpc>
                <a:spcPct val="80000"/>
              </a:lnSpc>
            </a:pPr>
            <a:r>
              <a:rPr lang="en-US" sz="2400" dirty="0"/>
              <a:t>Not all substances cross biological membranes.</a:t>
            </a:r>
          </a:p>
          <a:p>
            <a:pPr>
              <a:lnSpc>
                <a:spcPct val="80000"/>
              </a:lnSpc>
            </a:pPr>
            <a:r>
              <a:rPr lang="en-US" sz="2400" dirty="0"/>
              <a:t>If a substance can pass through a membrane, the membrane is </a:t>
            </a:r>
            <a:r>
              <a:rPr lang="en-US" sz="2400" b="1" dirty="0">
                <a:solidFill>
                  <a:srgbClr val="FF0000"/>
                </a:solidFill>
              </a:rPr>
              <a:t>Permeable</a:t>
            </a:r>
            <a:r>
              <a:rPr lang="en-US" sz="2400" dirty="0"/>
              <a:t>.</a:t>
            </a:r>
          </a:p>
          <a:p>
            <a:pPr>
              <a:lnSpc>
                <a:spcPct val="80000"/>
              </a:lnSpc>
            </a:pPr>
            <a:r>
              <a:rPr lang="en-US" sz="2400" dirty="0"/>
              <a:t>Most biological membranes are </a:t>
            </a:r>
            <a:r>
              <a:rPr lang="en-US" sz="2400" b="1" dirty="0">
                <a:solidFill>
                  <a:srgbClr val="FF0000"/>
                </a:solidFill>
              </a:rPr>
              <a:t>Selectively Permeable, </a:t>
            </a:r>
            <a:r>
              <a:rPr lang="en-US" sz="2400" b="1" dirty="0"/>
              <a:t>meaning that</a:t>
            </a:r>
            <a:r>
              <a:rPr lang="en-US" sz="2400" b="1" dirty="0">
                <a:solidFill>
                  <a:srgbClr val="FF0000"/>
                </a:solidFill>
              </a:rPr>
              <a:t> some substances can pass </a:t>
            </a:r>
            <a:r>
              <a:rPr lang="en-US" sz="2400" b="1" dirty="0"/>
              <a:t>across them and</a:t>
            </a:r>
            <a:r>
              <a:rPr lang="en-US" sz="2400" b="1" dirty="0">
                <a:solidFill>
                  <a:srgbClr val="FF0000"/>
                </a:solidFill>
              </a:rPr>
              <a:t> </a:t>
            </a:r>
            <a:r>
              <a:rPr lang="en-US" sz="2400" b="1" dirty="0"/>
              <a:t>others cannot</a:t>
            </a:r>
            <a:r>
              <a:rPr lang="en-US" sz="2400" dirty="0"/>
              <a:t>.</a:t>
            </a:r>
          </a:p>
          <a:p>
            <a:pPr>
              <a:lnSpc>
                <a:spcPct val="80000"/>
              </a:lnSpc>
            </a:pPr>
            <a:r>
              <a:rPr lang="en-US" sz="2400" dirty="0"/>
              <a:t>A process called Osmosis allows water molecules to pass easily through most biological membranes.</a:t>
            </a:r>
          </a:p>
          <a:p>
            <a:pPr>
              <a:lnSpc>
                <a:spcPct val="80000"/>
              </a:lnSpc>
            </a:pPr>
            <a:r>
              <a:rPr lang="en-US" sz="2400" b="1" dirty="0">
                <a:solidFill>
                  <a:srgbClr val="FF0000"/>
                </a:solidFill>
              </a:rPr>
              <a:t>Osmosis </a:t>
            </a:r>
            <a:r>
              <a:rPr lang="en-US" sz="2400" b="1" dirty="0"/>
              <a:t>is the diffusion of</a:t>
            </a:r>
            <a:r>
              <a:rPr lang="en-US" sz="2400" b="1" dirty="0">
                <a:solidFill>
                  <a:srgbClr val="FF0000"/>
                </a:solidFill>
              </a:rPr>
              <a:t> water </a:t>
            </a:r>
            <a:r>
              <a:rPr lang="en-US" sz="2400" b="1" dirty="0"/>
              <a:t>through a selectively permeable membrane</a:t>
            </a:r>
            <a:r>
              <a:rPr lang="en-US" sz="1800" dirty="0"/>
              <a:t>.</a:t>
            </a:r>
          </a:p>
        </p:txBody>
      </p:sp>
      <p:pic>
        <p:nvPicPr>
          <p:cNvPr id="48136" name="Picture 8" descr="osm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4333875" cy="3676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1"/>
              <a:t>How Osmosis Works</a:t>
            </a:r>
          </a:p>
        </p:txBody>
      </p:sp>
      <p:sp>
        <p:nvSpPr>
          <p:cNvPr id="50179" name="Rectangle 3"/>
          <p:cNvSpPr>
            <a:spLocks noGrp="1" noChangeArrowheads="1"/>
          </p:cNvSpPr>
          <p:nvPr>
            <p:ph type="body" idx="1"/>
          </p:nvPr>
        </p:nvSpPr>
        <p:spPr>
          <a:xfrm>
            <a:off x="457200" y="1219200"/>
            <a:ext cx="8229600" cy="5638800"/>
          </a:xfrm>
        </p:spPr>
        <p:txBody>
          <a:bodyPr/>
          <a:lstStyle/>
          <a:p>
            <a:pPr>
              <a:lnSpc>
                <a:spcPct val="90000"/>
              </a:lnSpc>
            </a:pPr>
            <a:r>
              <a:rPr lang="en-US"/>
              <a:t>Ex:  Sugar in solution outside of a membrane.</a:t>
            </a:r>
          </a:p>
          <a:p>
            <a:pPr lvl="1">
              <a:lnSpc>
                <a:spcPct val="90000"/>
              </a:lnSpc>
            </a:pPr>
            <a:r>
              <a:rPr lang="en-US" sz="3200"/>
              <a:t>Water is more concentrated outside the membrane because of the sugar.</a:t>
            </a:r>
          </a:p>
          <a:p>
            <a:pPr lvl="1">
              <a:lnSpc>
                <a:spcPct val="90000"/>
              </a:lnSpc>
            </a:pPr>
            <a:r>
              <a:rPr lang="en-US" sz="3200"/>
              <a:t>Water will diffuse into the cell until the concentration of water and sugar are equal.</a:t>
            </a:r>
          </a:p>
          <a:p>
            <a:pPr>
              <a:lnSpc>
                <a:spcPct val="90000"/>
              </a:lnSpc>
            </a:pPr>
            <a:r>
              <a:rPr lang="en-US" b="1">
                <a:solidFill>
                  <a:srgbClr val="FF0000"/>
                </a:solidFill>
              </a:rPr>
              <a:t>Isotonic </a:t>
            </a:r>
            <a:r>
              <a:rPr lang="en-US" b="1"/>
              <a:t>means the two solutions are equal.</a:t>
            </a:r>
          </a:p>
          <a:p>
            <a:pPr>
              <a:lnSpc>
                <a:spcPct val="90000"/>
              </a:lnSpc>
            </a:pPr>
            <a:r>
              <a:rPr lang="en-US" b="1">
                <a:solidFill>
                  <a:srgbClr val="FF0000"/>
                </a:solidFill>
              </a:rPr>
              <a:t>Hypertonic</a:t>
            </a:r>
            <a:r>
              <a:rPr lang="en-US" b="1"/>
              <a:t> means more concentrated.</a:t>
            </a:r>
          </a:p>
          <a:p>
            <a:pPr>
              <a:lnSpc>
                <a:spcPct val="90000"/>
              </a:lnSpc>
            </a:pPr>
            <a:r>
              <a:rPr lang="en-US" b="1">
                <a:solidFill>
                  <a:srgbClr val="FF0000"/>
                </a:solidFill>
              </a:rPr>
              <a:t>Hypotonic</a:t>
            </a:r>
            <a:r>
              <a:rPr lang="en-US" b="1"/>
              <a:t> means less concentrated</a:t>
            </a:r>
            <a:r>
              <a:rPr lang="en-US" b="1">
                <a:solidFill>
                  <a:srgbClr val="FF0000"/>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Osmosis</a:t>
            </a:r>
          </a:p>
        </p:txBody>
      </p:sp>
      <p:pic>
        <p:nvPicPr>
          <p:cNvPr id="51204" name="Picture 4" descr="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610600"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a:t>Osmotic Pressure</a:t>
            </a:r>
          </a:p>
        </p:txBody>
      </p:sp>
      <p:sp>
        <p:nvSpPr>
          <p:cNvPr id="52227" name="Rectangle 3"/>
          <p:cNvSpPr>
            <a:spLocks noGrp="1" noChangeArrowheads="1"/>
          </p:cNvSpPr>
          <p:nvPr>
            <p:ph type="body" idx="1"/>
          </p:nvPr>
        </p:nvSpPr>
        <p:spPr/>
        <p:txBody>
          <a:bodyPr/>
          <a:lstStyle/>
          <a:p>
            <a:pPr>
              <a:lnSpc>
                <a:spcPct val="80000"/>
              </a:lnSpc>
            </a:pPr>
            <a:r>
              <a:rPr lang="en-US" sz="2800" dirty="0"/>
              <a:t>Osmosis exerts a pressure known as osmotic pressure on the hypertonic side of a selectively permeable membrane.</a:t>
            </a:r>
          </a:p>
          <a:p>
            <a:pPr>
              <a:lnSpc>
                <a:spcPct val="80000"/>
              </a:lnSpc>
            </a:pPr>
            <a:r>
              <a:rPr lang="en-US" sz="2800" b="1" dirty="0"/>
              <a:t>Osmotic pressure should typically produce a </a:t>
            </a:r>
            <a:r>
              <a:rPr lang="en-US" sz="2800" b="1" dirty="0">
                <a:solidFill>
                  <a:srgbClr val="FF0000"/>
                </a:solidFill>
              </a:rPr>
              <a:t>net movement </a:t>
            </a:r>
            <a:r>
              <a:rPr lang="en-US" sz="2800" b="1" dirty="0"/>
              <a:t>of water into a typical cell that is surrounded by fresh water.</a:t>
            </a:r>
          </a:p>
          <a:p>
            <a:pPr>
              <a:lnSpc>
                <a:spcPct val="80000"/>
              </a:lnSpc>
            </a:pPr>
            <a:r>
              <a:rPr lang="en-US" sz="2800" b="1" dirty="0"/>
              <a:t>This causes a cell to </a:t>
            </a:r>
            <a:r>
              <a:rPr lang="en-US" sz="2800" b="1" dirty="0">
                <a:solidFill>
                  <a:srgbClr val="FF0000"/>
                </a:solidFill>
              </a:rPr>
              <a:t>swell</a:t>
            </a:r>
            <a:r>
              <a:rPr lang="en-US" sz="2800" b="1" dirty="0"/>
              <a:t>.</a:t>
            </a:r>
          </a:p>
          <a:p>
            <a:pPr>
              <a:lnSpc>
                <a:spcPct val="80000"/>
              </a:lnSpc>
            </a:pPr>
            <a:r>
              <a:rPr lang="en-US" sz="2800" dirty="0"/>
              <a:t>Most cells however exist in isotonic solutions and do not need to worry about swelling.</a:t>
            </a:r>
          </a:p>
          <a:p>
            <a:pPr>
              <a:lnSpc>
                <a:spcPct val="80000"/>
              </a:lnSpc>
            </a:pPr>
            <a:r>
              <a:rPr lang="en-US" sz="2800" dirty="0"/>
              <a:t>Cell walls in plants prevent osmotic pressure from destroying plant cells.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Osmotic Pressure</a:t>
            </a:r>
          </a:p>
        </p:txBody>
      </p:sp>
      <p:pic>
        <p:nvPicPr>
          <p:cNvPr id="53255" name="Picture 7" descr="553px-Osmotic_pressure_on_blood_cell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4795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a:t>Facilitated Diffusion</a:t>
            </a:r>
            <a:r>
              <a:rPr lang="en-US"/>
              <a:t> </a:t>
            </a:r>
          </a:p>
        </p:txBody>
      </p:sp>
      <p:sp>
        <p:nvSpPr>
          <p:cNvPr id="54275" name="Rectangle 3"/>
          <p:cNvSpPr>
            <a:spLocks noGrp="1" noChangeArrowheads="1"/>
          </p:cNvSpPr>
          <p:nvPr>
            <p:ph type="body" idx="1"/>
          </p:nvPr>
        </p:nvSpPr>
        <p:spPr>
          <a:xfrm>
            <a:off x="0" y="1219200"/>
            <a:ext cx="9144000" cy="5257800"/>
          </a:xfrm>
        </p:spPr>
        <p:txBody>
          <a:bodyPr/>
          <a:lstStyle/>
          <a:p>
            <a:pPr>
              <a:lnSpc>
                <a:spcPct val="90000"/>
              </a:lnSpc>
            </a:pPr>
            <a:r>
              <a:rPr lang="en-US" sz="2800"/>
              <a:t>Some molecules, including alcohol, water and small lipids, can move through the lipid Bilayer and diffuse directly across the cell membrane.  </a:t>
            </a:r>
          </a:p>
          <a:p>
            <a:pPr>
              <a:lnSpc>
                <a:spcPct val="90000"/>
              </a:lnSpc>
            </a:pPr>
            <a:r>
              <a:rPr lang="en-US" sz="2800"/>
              <a:t>Other molecules cannot cross the lipid Bilayer but do diffuse across the membrane.</a:t>
            </a:r>
          </a:p>
          <a:p>
            <a:pPr>
              <a:lnSpc>
                <a:spcPct val="90000"/>
              </a:lnSpc>
            </a:pPr>
            <a:r>
              <a:rPr lang="en-US" sz="2800" b="1"/>
              <a:t>Many membranes have protein channels that allow molecules to cross the membrane.</a:t>
            </a:r>
          </a:p>
          <a:p>
            <a:pPr>
              <a:lnSpc>
                <a:spcPct val="90000"/>
              </a:lnSpc>
            </a:pPr>
            <a:r>
              <a:rPr lang="en-US" sz="2800" b="1"/>
              <a:t>These protein channels are specific to molecules and help Facilitate the diffusion of the molecule.</a:t>
            </a:r>
          </a:p>
          <a:p>
            <a:pPr lvl="1">
              <a:lnSpc>
                <a:spcPct val="90000"/>
              </a:lnSpc>
            </a:pPr>
            <a:r>
              <a:rPr lang="en-US" sz="2400" b="1"/>
              <a:t>Ex:  Glucose in red blood cells.</a:t>
            </a:r>
          </a:p>
          <a:p>
            <a:pPr>
              <a:lnSpc>
                <a:spcPct val="90000"/>
              </a:lnSpc>
            </a:pPr>
            <a:r>
              <a:rPr lang="en-US" sz="2800" b="1"/>
              <a:t>Diffusion that occurs with these</a:t>
            </a:r>
            <a:r>
              <a:rPr lang="en-US" sz="2800" b="1">
                <a:solidFill>
                  <a:srgbClr val="FF0000"/>
                </a:solidFill>
              </a:rPr>
              <a:t> “helper” molecules is Facilitated Diffusion</a:t>
            </a:r>
            <a:r>
              <a:rPr lang="en-US" sz="280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Facilitated Diffusion</a:t>
            </a:r>
          </a:p>
        </p:txBody>
      </p:sp>
      <p:pic>
        <p:nvPicPr>
          <p:cNvPr id="55301" name="Picture 5" descr="pas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447675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descr="00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762000"/>
          </a:xfrm>
        </p:spPr>
        <p:txBody>
          <a:bodyPr/>
          <a:lstStyle/>
          <a:p>
            <a:r>
              <a:rPr lang="en-US" b="1"/>
              <a:t>Active Transport</a:t>
            </a:r>
          </a:p>
        </p:txBody>
      </p:sp>
      <p:sp>
        <p:nvSpPr>
          <p:cNvPr id="56323" name="Rectangle 3"/>
          <p:cNvSpPr>
            <a:spLocks noGrp="1" noChangeArrowheads="1"/>
          </p:cNvSpPr>
          <p:nvPr>
            <p:ph type="body" sz="half" idx="1"/>
          </p:nvPr>
        </p:nvSpPr>
        <p:spPr>
          <a:xfrm>
            <a:off x="533400" y="533400"/>
            <a:ext cx="4038600" cy="6324600"/>
          </a:xfrm>
        </p:spPr>
        <p:txBody>
          <a:bodyPr/>
          <a:lstStyle/>
          <a:p>
            <a:pPr>
              <a:lnSpc>
                <a:spcPct val="80000"/>
              </a:lnSpc>
            </a:pPr>
            <a:r>
              <a:rPr lang="en-US" sz="2300"/>
              <a:t>Often materials need to move from an </a:t>
            </a:r>
            <a:r>
              <a:rPr lang="en-US" sz="2300" b="1"/>
              <a:t>area of lower concentration to an area of higher concentration.</a:t>
            </a:r>
          </a:p>
          <a:p>
            <a:pPr>
              <a:lnSpc>
                <a:spcPct val="80000"/>
              </a:lnSpc>
            </a:pPr>
            <a:r>
              <a:rPr lang="en-US" sz="2300" b="1">
                <a:solidFill>
                  <a:srgbClr val="FF0000"/>
                </a:solidFill>
              </a:rPr>
              <a:t>Active transport is the movement of these materials and requires the input of ENERGY</a:t>
            </a:r>
            <a:r>
              <a:rPr lang="en-US" sz="2300"/>
              <a:t>.</a:t>
            </a:r>
          </a:p>
          <a:p>
            <a:pPr>
              <a:lnSpc>
                <a:spcPct val="80000"/>
              </a:lnSpc>
            </a:pPr>
            <a:r>
              <a:rPr lang="en-US" sz="2300"/>
              <a:t>Active transport of small molecules is often compared to a pump.</a:t>
            </a:r>
          </a:p>
          <a:p>
            <a:pPr lvl="1">
              <a:lnSpc>
                <a:spcPct val="80000"/>
              </a:lnSpc>
            </a:pPr>
            <a:r>
              <a:rPr lang="en-US" sz="2300"/>
              <a:t>Ex:  animal cells pump sodium ions out of a cell and potassium ions in.</a:t>
            </a:r>
          </a:p>
          <a:p>
            <a:pPr lvl="1">
              <a:lnSpc>
                <a:spcPct val="80000"/>
              </a:lnSpc>
            </a:pPr>
            <a:r>
              <a:rPr lang="en-US" sz="2300"/>
              <a:t>There is typically a high concentration of potassium but a low concentration of sodium.</a:t>
            </a:r>
          </a:p>
        </p:txBody>
      </p:sp>
      <p:pic>
        <p:nvPicPr>
          <p:cNvPr id="56326" name="Picture 6" descr="actra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1219200"/>
            <a:ext cx="471487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descr="ATPpum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64000"/>
            <a:ext cx="3048000" cy="279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Active Transport</a:t>
            </a:r>
          </a:p>
        </p:txBody>
      </p:sp>
      <p:sp>
        <p:nvSpPr>
          <p:cNvPr id="58373" name="Rectangle 5"/>
          <p:cNvSpPr>
            <a:spLocks noGrp="1" noChangeArrowheads="1"/>
          </p:cNvSpPr>
          <p:nvPr>
            <p:ph type="body" sz="half" idx="2"/>
          </p:nvPr>
        </p:nvSpPr>
        <p:spPr>
          <a:xfrm>
            <a:off x="4648200" y="1219200"/>
            <a:ext cx="4495800" cy="5638800"/>
          </a:xfrm>
        </p:spPr>
        <p:txBody>
          <a:bodyPr/>
          <a:lstStyle/>
          <a:p>
            <a:r>
              <a:rPr lang="en-US" sz="2800"/>
              <a:t>In </a:t>
            </a:r>
            <a:r>
              <a:rPr lang="en-US" sz="2800" b="1">
                <a:solidFill>
                  <a:srgbClr val="FF0000"/>
                </a:solidFill>
              </a:rPr>
              <a:t>Endocytosis, </a:t>
            </a:r>
            <a:r>
              <a:rPr lang="en-US" sz="2800" b="1"/>
              <a:t>large amounts of material are taken into the cell by means of infolding, or pockets, formed by the cell membrane, then transformed into vacuoles.</a:t>
            </a:r>
          </a:p>
          <a:p>
            <a:r>
              <a:rPr lang="en-US" sz="2800"/>
              <a:t>When large molecules are taken into the cell and stored that is called </a:t>
            </a:r>
            <a:r>
              <a:rPr lang="en-US" sz="2800" b="1">
                <a:solidFill>
                  <a:srgbClr val="FF0000"/>
                </a:solidFill>
              </a:rPr>
              <a:t>Phagocytosis.</a:t>
            </a:r>
          </a:p>
        </p:txBody>
      </p:sp>
      <p:pic>
        <p:nvPicPr>
          <p:cNvPr id="58375" name="Picture 7" descr="Pier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419600" cy="3500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Active Transport</a:t>
            </a:r>
          </a:p>
        </p:txBody>
      </p:sp>
      <p:sp>
        <p:nvSpPr>
          <p:cNvPr id="60420" name="Rectangle 4"/>
          <p:cNvSpPr>
            <a:spLocks noGrp="1" noChangeArrowheads="1"/>
          </p:cNvSpPr>
          <p:nvPr>
            <p:ph type="body" sz="half" idx="1"/>
          </p:nvPr>
        </p:nvSpPr>
        <p:spPr>
          <a:xfrm>
            <a:off x="0" y="1219200"/>
            <a:ext cx="4495800" cy="5334000"/>
          </a:xfrm>
        </p:spPr>
        <p:txBody>
          <a:bodyPr/>
          <a:lstStyle/>
          <a:p>
            <a:r>
              <a:rPr lang="en-US" sz="2800" b="1"/>
              <a:t>The removal of large amounts of material from a cell is known as</a:t>
            </a:r>
            <a:r>
              <a:rPr lang="en-US" sz="2800" b="1">
                <a:solidFill>
                  <a:srgbClr val="FF0000"/>
                </a:solidFill>
              </a:rPr>
              <a:t> Exocytosis</a:t>
            </a:r>
            <a:r>
              <a:rPr lang="en-US" sz="2800"/>
              <a:t>.</a:t>
            </a:r>
          </a:p>
          <a:p>
            <a:r>
              <a:rPr lang="en-US" sz="2800"/>
              <a:t>During exocytosis, the membrane of the vacuole surrounding the material fuses with the cell membrane, forcing the contents out of the cell.</a:t>
            </a:r>
          </a:p>
        </p:txBody>
      </p:sp>
      <p:pic>
        <p:nvPicPr>
          <p:cNvPr id="60422" name="Picture 6" descr="4_3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6482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Basic Cell Structures…</a:t>
            </a:r>
          </a:p>
        </p:txBody>
      </p:sp>
      <p:sp>
        <p:nvSpPr>
          <p:cNvPr id="4099" name="Rectangle 3"/>
          <p:cNvSpPr>
            <a:spLocks noGrp="1" noChangeArrowheads="1"/>
          </p:cNvSpPr>
          <p:nvPr>
            <p:ph type="body" idx="1"/>
          </p:nvPr>
        </p:nvSpPr>
        <p:spPr>
          <a:xfrm>
            <a:off x="457200" y="1219200"/>
            <a:ext cx="8229600" cy="5638800"/>
          </a:xfrm>
        </p:spPr>
        <p:txBody>
          <a:bodyPr/>
          <a:lstStyle/>
          <a:p>
            <a:pPr>
              <a:lnSpc>
                <a:spcPct val="90000"/>
              </a:lnSpc>
            </a:pPr>
            <a:r>
              <a:rPr lang="en-US" sz="2800" dirty="0"/>
              <a:t>Cells can range in size from 0.2 micrometers (tiny bacteria) to 1000 micrometers (giant </a:t>
            </a:r>
            <a:r>
              <a:rPr lang="en-US" sz="2800" dirty="0" err="1"/>
              <a:t>amebas</a:t>
            </a:r>
            <a:r>
              <a:rPr lang="en-US" sz="2800" dirty="0"/>
              <a:t>).</a:t>
            </a:r>
          </a:p>
          <a:p>
            <a:pPr>
              <a:lnSpc>
                <a:spcPct val="90000"/>
              </a:lnSpc>
            </a:pPr>
            <a:r>
              <a:rPr lang="en-US" sz="2800" b="1" dirty="0"/>
              <a:t>All cells have a</a:t>
            </a:r>
            <a:r>
              <a:rPr lang="en-US" sz="2800" b="1" dirty="0">
                <a:solidFill>
                  <a:srgbClr val="FF0000"/>
                </a:solidFill>
              </a:rPr>
              <a:t> CELL MEMBRANE</a:t>
            </a:r>
            <a:r>
              <a:rPr lang="en-US" sz="2800" dirty="0"/>
              <a:t>.</a:t>
            </a:r>
          </a:p>
          <a:p>
            <a:pPr lvl="1">
              <a:lnSpc>
                <a:spcPct val="90000"/>
              </a:lnSpc>
            </a:pPr>
            <a:r>
              <a:rPr lang="en-US" b="1" dirty="0"/>
              <a:t>The Cell Membrane is a thin, flexible barrier around the cell</a:t>
            </a:r>
            <a:r>
              <a:rPr lang="en-US" dirty="0"/>
              <a:t>.</a:t>
            </a:r>
          </a:p>
          <a:p>
            <a:pPr>
              <a:lnSpc>
                <a:spcPct val="90000"/>
              </a:lnSpc>
            </a:pPr>
            <a:r>
              <a:rPr lang="en-US" sz="2800" dirty="0"/>
              <a:t>Many cells also have a strong layer around the cell membrane known as the </a:t>
            </a:r>
            <a:r>
              <a:rPr lang="en-US" sz="2800" b="1" dirty="0">
                <a:solidFill>
                  <a:srgbClr val="FF0000"/>
                </a:solidFill>
              </a:rPr>
              <a:t>Cell Wall</a:t>
            </a:r>
            <a:r>
              <a:rPr lang="en-US" sz="2800" dirty="0"/>
              <a:t>.</a:t>
            </a:r>
          </a:p>
          <a:p>
            <a:pPr lvl="1">
              <a:lnSpc>
                <a:spcPct val="90000"/>
              </a:lnSpc>
            </a:pPr>
            <a:r>
              <a:rPr lang="en-US" dirty="0"/>
              <a:t>Cell Membranes and Cell Walls </a:t>
            </a:r>
            <a:r>
              <a:rPr lang="en-US" dirty="0">
                <a:solidFill>
                  <a:srgbClr val="FF0000"/>
                </a:solidFill>
              </a:rPr>
              <a:t>support and protect cells</a:t>
            </a:r>
            <a:r>
              <a:rPr lang="en-US" dirty="0"/>
              <a:t>, while allowing them to interact with their surroundings.</a:t>
            </a:r>
          </a:p>
          <a:p>
            <a:pPr>
              <a:lnSpc>
                <a:spcPct val="90000"/>
              </a:lnSpc>
            </a:pPr>
            <a:endParaRPr lang="en-US"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62000"/>
          </a:xfrm>
        </p:spPr>
        <p:txBody>
          <a:bodyPr/>
          <a:lstStyle/>
          <a:p>
            <a:r>
              <a:rPr lang="en-US" b="1"/>
              <a:t>Unicellular Organisms</a:t>
            </a:r>
          </a:p>
        </p:txBody>
      </p:sp>
      <p:sp>
        <p:nvSpPr>
          <p:cNvPr id="64515" name="Rectangle 3"/>
          <p:cNvSpPr>
            <a:spLocks noGrp="1" noChangeArrowheads="1"/>
          </p:cNvSpPr>
          <p:nvPr>
            <p:ph type="body" idx="1"/>
          </p:nvPr>
        </p:nvSpPr>
        <p:spPr>
          <a:xfrm>
            <a:off x="457200" y="1143000"/>
            <a:ext cx="8229600" cy="5715000"/>
          </a:xfrm>
        </p:spPr>
        <p:txBody>
          <a:bodyPr/>
          <a:lstStyle/>
          <a:p>
            <a:pPr>
              <a:lnSpc>
                <a:spcPct val="90000"/>
              </a:lnSpc>
            </a:pPr>
            <a:r>
              <a:rPr lang="en-US" sz="2400">
                <a:solidFill>
                  <a:srgbClr val="FF0000"/>
                </a:solidFill>
              </a:rPr>
              <a:t>Cells</a:t>
            </a:r>
            <a:r>
              <a:rPr lang="en-US" sz="2400"/>
              <a:t> are the basic living units of all organisms, but sometimes a single cell is a little more than that.</a:t>
            </a:r>
          </a:p>
          <a:p>
            <a:pPr>
              <a:lnSpc>
                <a:spcPct val="90000"/>
              </a:lnSpc>
            </a:pPr>
            <a:r>
              <a:rPr lang="en-US" sz="2400"/>
              <a:t>Sometimes a cell IS the organisms.</a:t>
            </a:r>
          </a:p>
          <a:p>
            <a:pPr>
              <a:lnSpc>
                <a:spcPct val="90000"/>
              </a:lnSpc>
            </a:pPr>
            <a:r>
              <a:rPr lang="en-US" sz="2400"/>
              <a:t>Unicellular  organisms do everything that you would expect a living thing to do. </a:t>
            </a:r>
          </a:p>
          <a:p>
            <a:pPr>
              <a:lnSpc>
                <a:spcPct val="90000"/>
              </a:lnSpc>
            </a:pPr>
            <a:r>
              <a:rPr lang="en-US" sz="2400"/>
              <a:t>They grow, respond to the environment, and reproduce.</a:t>
            </a:r>
          </a:p>
          <a:p>
            <a:pPr>
              <a:lnSpc>
                <a:spcPct val="90000"/>
              </a:lnSpc>
            </a:pPr>
            <a:r>
              <a:rPr lang="en-US" sz="2400"/>
              <a:t>Unicellular organisms include both prokaryotes and eukaryotes.</a:t>
            </a:r>
          </a:p>
          <a:p>
            <a:pPr>
              <a:lnSpc>
                <a:spcPct val="90000"/>
              </a:lnSpc>
            </a:pPr>
            <a:r>
              <a:rPr lang="en-US" sz="2400"/>
              <a:t>Prokaryotes, especially bacteria, are highly adaptable and can live almost anywhere.</a:t>
            </a:r>
          </a:p>
          <a:p>
            <a:pPr>
              <a:lnSpc>
                <a:spcPct val="90000"/>
              </a:lnSpc>
            </a:pPr>
            <a:r>
              <a:rPr lang="en-US" sz="2400"/>
              <a:t>Many eukaryotes such as algae and yeast are also widespread.</a:t>
            </a:r>
          </a:p>
          <a:p>
            <a:pPr>
              <a:lnSpc>
                <a:spcPct val="90000"/>
              </a:lnSpc>
            </a:pPr>
            <a:r>
              <a:rPr lang="en-US" sz="2400"/>
              <a:t>Some unicellular species are solitary, some colonial.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a:t>Multicellular Organisms</a:t>
            </a:r>
          </a:p>
        </p:txBody>
      </p:sp>
      <p:sp>
        <p:nvSpPr>
          <p:cNvPr id="65539" name="Rectangle 3"/>
          <p:cNvSpPr>
            <a:spLocks noGrp="1" noChangeArrowheads="1"/>
          </p:cNvSpPr>
          <p:nvPr>
            <p:ph type="body" idx="1"/>
          </p:nvPr>
        </p:nvSpPr>
        <p:spPr/>
        <p:txBody>
          <a:bodyPr/>
          <a:lstStyle/>
          <a:p>
            <a:pPr>
              <a:lnSpc>
                <a:spcPct val="80000"/>
              </a:lnSpc>
            </a:pPr>
            <a:r>
              <a:rPr lang="en-US" sz="2800"/>
              <a:t>The cells of multicellular organisms do not live on their own.</a:t>
            </a:r>
          </a:p>
          <a:p>
            <a:pPr>
              <a:lnSpc>
                <a:spcPct val="80000"/>
              </a:lnSpc>
            </a:pPr>
            <a:r>
              <a:rPr lang="en-US" sz="2800"/>
              <a:t>They are </a:t>
            </a:r>
            <a:r>
              <a:rPr lang="en-US" sz="2800">
                <a:solidFill>
                  <a:srgbClr val="FF0000"/>
                </a:solidFill>
              </a:rPr>
              <a:t>interdependent and each has a specific job to do.</a:t>
            </a:r>
          </a:p>
          <a:p>
            <a:pPr>
              <a:lnSpc>
                <a:spcPct val="80000"/>
              </a:lnSpc>
            </a:pPr>
            <a:r>
              <a:rPr lang="en-US" sz="2800"/>
              <a:t>Multicellular organisms have Cell Specialization, or separate roles for cells.</a:t>
            </a:r>
          </a:p>
          <a:p>
            <a:pPr>
              <a:lnSpc>
                <a:spcPct val="80000"/>
              </a:lnSpc>
            </a:pPr>
            <a:r>
              <a:rPr lang="en-US" sz="2800"/>
              <a:t>Cells in multicellular organisms are specialized to perform particular functions within the organism.</a:t>
            </a:r>
          </a:p>
          <a:p>
            <a:pPr>
              <a:lnSpc>
                <a:spcPct val="80000"/>
              </a:lnSpc>
            </a:pPr>
            <a:r>
              <a:rPr lang="en-US" sz="2800"/>
              <a:t>	Ex:  pancreatic cells, heart cells, skin cells, 	stomach cell.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t>Levels of Organization</a:t>
            </a:r>
          </a:p>
        </p:txBody>
      </p:sp>
      <p:sp>
        <p:nvSpPr>
          <p:cNvPr id="66563" name="Rectangle 3"/>
          <p:cNvSpPr>
            <a:spLocks noGrp="1" noChangeArrowheads="1"/>
          </p:cNvSpPr>
          <p:nvPr>
            <p:ph type="body" idx="1"/>
          </p:nvPr>
        </p:nvSpPr>
        <p:spPr/>
        <p:txBody>
          <a:bodyPr/>
          <a:lstStyle/>
          <a:p>
            <a:pPr>
              <a:lnSpc>
                <a:spcPct val="80000"/>
              </a:lnSpc>
            </a:pPr>
            <a:r>
              <a:rPr lang="en-US" sz="2200" b="1" dirty="0"/>
              <a:t>The levels of organization in a multicellular organism are</a:t>
            </a:r>
            <a:r>
              <a:rPr lang="en-US" sz="2200" b="1" dirty="0">
                <a:solidFill>
                  <a:srgbClr val="FF0000"/>
                </a:solidFill>
              </a:rPr>
              <a:t> individual cells, </a:t>
            </a:r>
            <a:r>
              <a:rPr lang="en-US" sz="2200" b="1" dirty="0"/>
              <a:t>tissues, organs</a:t>
            </a:r>
            <a:r>
              <a:rPr lang="en-US" sz="2200" b="1" dirty="0">
                <a:solidFill>
                  <a:srgbClr val="FF0000"/>
                </a:solidFill>
              </a:rPr>
              <a:t>, organ systems, organism.</a:t>
            </a:r>
          </a:p>
          <a:p>
            <a:pPr>
              <a:lnSpc>
                <a:spcPct val="80000"/>
              </a:lnSpc>
            </a:pPr>
            <a:r>
              <a:rPr lang="en-US" sz="2200" dirty="0"/>
              <a:t>Cells are the </a:t>
            </a:r>
            <a:r>
              <a:rPr lang="en-US" sz="2200" dirty="0">
                <a:solidFill>
                  <a:srgbClr val="FF0000"/>
                </a:solidFill>
              </a:rPr>
              <a:t>basic unit</a:t>
            </a:r>
            <a:r>
              <a:rPr lang="en-US" sz="2200" dirty="0"/>
              <a:t> of structure and function for all living things.</a:t>
            </a:r>
          </a:p>
          <a:p>
            <a:pPr lvl="1">
              <a:lnSpc>
                <a:spcPct val="80000"/>
              </a:lnSpc>
            </a:pPr>
            <a:r>
              <a:rPr lang="en-US" sz="2200" dirty="0"/>
              <a:t>There are many different types of cells such as nerve cells, cardiac cells, skin cells etc…</a:t>
            </a:r>
          </a:p>
          <a:p>
            <a:pPr>
              <a:lnSpc>
                <a:spcPct val="80000"/>
              </a:lnSpc>
            </a:pPr>
            <a:r>
              <a:rPr lang="en-US" sz="2200" dirty="0"/>
              <a:t>A Tissue is a group of similar cells performing the same function.</a:t>
            </a:r>
          </a:p>
          <a:p>
            <a:pPr lvl="1">
              <a:lnSpc>
                <a:spcPct val="80000"/>
              </a:lnSpc>
            </a:pPr>
            <a:r>
              <a:rPr lang="en-US" sz="2200" dirty="0"/>
              <a:t>Ex:  cardiac cells compose cardiac tissue.</a:t>
            </a:r>
          </a:p>
          <a:p>
            <a:pPr>
              <a:lnSpc>
                <a:spcPct val="80000"/>
              </a:lnSpc>
            </a:pPr>
            <a:r>
              <a:rPr lang="en-US" sz="2200" dirty="0"/>
              <a:t>When many groups of tissues work together they form an organ.</a:t>
            </a:r>
          </a:p>
          <a:p>
            <a:pPr lvl="1">
              <a:lnSpc>
                <a:spcPct val="80000"/>
              </a:lnSpc>
            </a:pPr>
            <a:r>
              <a:rPr lang="en-US" sz="2200" dirty="0"/>
              <a:t>Ex:  Cardiac tissue makes the heart.</a:t>
            </a:r>
          </a:p>
          <a:p>
            <a:pPr>
              <a:lnSpc>
                <a:spcPct val="80000"/>
              </a:lnSpc>
            </a:pPr>
            <a:r>
              <a:rPr lang="en-US" sz="2200" dirty="0"/>
              <a:t>When a group of organs work together to perform a given task they are an organ system.</a:t>
            </a:r>
          </a:p>
          <a:p>
            <a:pPr lvl="1">
              <a:lnSpc>
                <a:spcPct val="80000"/>
              </a:lnSpc>
            </a:pPr>
            <a:r>
              <a:rPr lang="en-US" sz="2200" dirty="0"/>
              <a:t>Ex:  the circulatory system.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r>
              <a:rPr lang="en-US"/>
              <a:t>Levels of Organization…</a:t>
            </a:r>
          </a:p>
        </p:txBody>
      </p:sp>
      <p:pic>
        <p:nvPicPr>
          <p:cNvPr id="67589" name="Picture 5" descr="levels%20of%20orga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en-US"/>
          </a:p>
        </p:txBody>
      </p:sp>
      <p:sp>
        <p:nvSpPr>
          <p:cNvPr id="70659" name="Rectangle 3"/>
          <p:cNvSpPr>
            <a:spLocks noGrp="1" noChangeArrowheads="1"/>
          </p:cNvSpPr>
          <p:nvPr>
            <p:ph type="body" idx="1"/>
          </p:nvPr>
        </p:nvSpPr>
        <p:spPr/>
        <p:txBody>
          <a:bodyPr/>
          <a:lstStyle/>
          <a:p>
            <a:r>
              <a:rPr lang="en-US"/>
              <a:t>Some cells contain a </a:t>
            </a:r>
            <a:r>
              <a:rPr lang="en-US" b="1">
                <a:solidFill>
                  <a:srgbClr val="FF0000"/>
                </a:solidFill>
              </a:rPr>
              <a:t>nucleus</a:t>
            </a:r>
            <a:r>
              <a:rPr lang="en-US"/>
              <a:t>.</a:t>
            </a:r>
          </a:p>
          <a:p>
            <a:pPr lvl="1"/>
            <a:r>
              <a:rPr lang="en-US" sz="3200"/>
              <a:t>The </a:t>
            </a:r>
            <a:r>
              <a:rPr lang="en-US" sz="3200">
                <a:solidFill>
                  <a:srgbClr val="FF0000"/>
                </a:solidFill>
              </a:rPr>
              <a:t>Nucleus</a:t>
            </a:r>
            <a:r>
              <a:rPr lang="en-US" sz="3200"/>
              <a:t> is a large structure that contains the cell’s genetic material and controls the cell’s activities.</a:t>
            </a:r>
          </a:p>
          <a:p>
            <a:r>
              <a:rPr lang="en-US" b="1"/>
              <a:t>The Cytoplasm</a:t>
            </a:r>
            <a:r>
              <a:rPr lang="en-US" b="1">
                <a:solidFill>
                  <a:srgbClr val="FF0000"/>
                </a:solidFill>
              </a:rPr>
              <a:t> is the material inside the cell membrane, </a:t>
            </a:r>
            <a:r>
              <a:rPr lang="en-US" b="1"/>
              <a:t>not including the nucleus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ell-membrane-electrochem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338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0" y="2590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Cell Membrane</a:t>
            </a:r>
          </a:p>
        </p:txBody>
      </p:sp>
      <p:pic>
        <p:nvPicPr>
          <p:cNvPr id="5126" name="Picture 6" descr="cell_wall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54102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amoeba-breathing-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3733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Line 8"/>
          <p:cNvSpPr>
            <a:spLocks noChangeShapeType="1"/>
          </p:cNvSpPr>
          <p:nvPr/>
        </p:nvSpPr>
        <p:spPr bwMode="auto">
          <a:xfrm flipH="1" flipV="1">
            <a:off x="2743200" y="5029200"/>
            <a:ext cx="2362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Text Box 9"/>
          <p:cNvSpPr txBox="1">
            <a:spLocks noChangeArrowheads="1"/>
          </p:cNvSpPr>
          <p:nvPr/>
        </p:nvSpPr>
        <p:spPr bwMode="auto">
          <a:xfrm>
            <a:off x="5029200" y="4724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Cytoplasm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Prokaryotes and Eukaryotes</a:t>
            </a:r>
          </a:p>
        </p:txBody>
      </p:sp>
      <p:sp>
        <p:nvSpPr>
          <p:cNvPr id="6147" name="Rectangle 3"/>
          <p:cNvSpPr>
            <a:spLocks noGrp="1" noChangeArrowheads="1"/>
          </p:cNvSpPr>
          <p:nvPr>
            <p:ph type="body" sz="half" idx="2"/>
          </p:nvPr>
        </p:nvSpPr>
        <p:spPr/>
        <p:txBody>
          <a:bodyPr/>
          <a:lstStyle/>
          <a:p>
            <a:r>
              <a:rPr lang="en-US" sz="2800" dirty="0"/>
              <a:t>Biologists divide cells into two categories:  eukaryotes and prokaryotes.</a:t>
            </a:r>
          </a:p>
          <a:p>
            <a:r>
              <a:rPr lang="en-US" sz="2800" b="1" dirty="0"/>
              <a:t>Eukaryotes</a:t>
            </a:r>
            <a:r>
              <a:rPr lang="en-US" sz="2800" b="1" dirty="0">
                <a:solidFill>
                  <a:srgbClr val="FF0000"/>
                </a:solidFill>
              </a:rPr>
              <a:t> HAVE </a:t>
            </a:r>
            <a:r>
              <a:rPr lang="en-US" sz="2800" b="1" dirty="0"/>
              <a:t>a nucleus</a:t>
            </a:r>
            <a:r>
              <a:rPr lang="en-US" sz="2800" dirty="0"/>
              <a:t>.</a:t>
            </a:r>
          </a:p>
          <a:p>
            <a:r>
              <a:rPr lang="en-US" sz="2800" b="1" dirty="0"/>
              <a:t>Prokaryotes </a:t>
            </a:r>
            <a:r>
              <a:rPr lang="en-US" sz="2800" b="1" dirty="0">
                <a:solidFill>
                  <a:srgbClr val="FF0000"/>
                </a:solidFill>
              </a:rPr>
              <a:t>DO NOT </a:t>
            </a:r>
            <a:r>
              <a:rPr lang="en-US" sz="2800" b="1" dirty="0"/>
              <a:t>have a nucleus</a:t>
            </a:r>
            <a:r>
              <a:rPr lang="en-US" sz="2800" dirty="0"/>
              <a:t>.</a:t>
            </a:r>
          </a:p>
        </p:txBody>
      </p:sp>
      <p:pic>
        <p:nvPicPr>
          <p:cNvPr id="6149" name="Picture 5" descr="celltyp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143000"/>
            <a:ext cx="41148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Prokaryotes</a:t>
            </a:r>
          </a:p>
        </p:txBody>
      </p:sp>
      <p:sp>
        <p:nvSpPr>
          <p:cNvPr id="8196" name="Rectangle 4"/>
          <p:cNvSpPr>
            <a:spLocks noGrp="1" noChangeArrowheads="1"/>
          </p:cNvSpPr>
          <p:nvPr>
            <p:ph type="body" sz="half" idx="1"/>
          </p:nvPr>
        </p:nvSpPr>
        <p:spPr>
          <a:xfrm>
            <a:off x="457200" y="1066800"/>
            <a:ext cx="4038600" cy="5791200"/>
          </a:xfrm>
        </p:spPr>
        <p:txBody>
          <a:bodyPr/>
          <a:lstStyle/>
          <a:p>
            <a:pPr>
              <a:lnSpc>
                <a:spcPct val="90000"/>
              </a:lnSpc>
            </a:pPr>
            <a:r>
              <a:rPr lang="en-US" sz="2400"/>
              <a:t>The cells of prokaryotes are generally smaller and simpler than the cells of eukaryotes.</a:t>
            </a:r>
          </a:p>
          <a:p>
            <a:pPr>
              <a:lnSpc>
                <a:spcPct val="90000"/>
              </a:lnSpc>
            </a:pPr>
            <a:r>
              <a:rPr lang="en-US" sz="2400" b="1">
                <a:solidFill>
                  <a:srgbClr val="FF0000"/>
                </a:solidFill>
              </a:rPr>
              <a:t>Prokaryotes </a:t>
            </a:r>
            <a:r>
              <a:rPr lang="en-US" sz="2400" b="1"/>
              <a:t>have cell membranes and cytoplasm but</a:t>
            </a:r>
            <a:r>
              <a:rPr lang="en-US" sz="2400" b="1">
                <a:solidFill>
                  <a:srgbClr val="FF0000"/>
                </a:solidFill>
              </a:rPr>
              <a:t> do not contain a NUCLEUS</a:t>
            </a:r>
            <a:r>
              <a:rPr lang="en-US" sz="2400"/>
              <a:t>.</a:t>
            </a:r>
          </a:p>
          <a:p>
            <a:pPr>
              <a:lnSpc>
                <a:spcPct val="90000"/>
              </a:lnSpc>
            </a:pPr>
            <a:r>
              <a:rPr lang="en-US" sz="2400" b="1"/>
              <a:t>ALL</a:t>
            </a:r>
            <a:r>
              <a:rPr lang="en-US" sz="2400" b="1">
                <a:solidFill>
                  <a:srgbClr val="FF0000"/>
                </a:solidFill>
              </a:rPr>
              <a:t> bacteria </a:t>
            </a:r>
            <a:r>
              <a:rPr lang="en-US" sz="2400" b="1"/>
              <a:t>are prokaryotes</a:t>
            </a:r>
            <a:r>
              <a:rPr lang="en-US" sz="2400"/>
              <a:t>.</a:t>
            </a:r>
          </a:p>
          <a:p>
            <a:pPr>
              <a:lnSpc>
                <a:spcPct val="90000"/>
              </a:lnSpc>
            </a:pPr>
            <a:r>
              <a:rPr lang="en-US" sz="2400"/>
              <a:t>	Ex:  E. coli and Staphylococcus aureus.</a:t>
            </a:r>
          </a:p>
          <a:p>
            <a:pPr>
              <a:lnSpc>
                <a:spcPct val="90000"/>
              </a:lnSpc>
            </a:pPr>
            <a:r>
              <a:rPr lang="en-US" sz="2400"/>
              <a:t>Prokaryotes grow, reproduce and respond to changes in the environment.</a:t>
            </a:r>
          </a:p>
        </p:txBody>
      </p:sp>
      <p:pic>
        <p:nvPicPr>
          <p:cNvPr id="8201" name="Picture 9" descr="prokary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4724400" cy="4135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143000"/>
          </a:xfrm>
        </p:spPr>
        <p:txBody>
          <a:bodyPr/>
          <a:lstStyle/>
          <a:p>
            <a:r>
              <a:rPr lang="en-US"/>
              <a:t>Eukaryote</a:t>
            </a:r>
          </a:p>
        </p:txBody>
      </p:sp>
      <p:sp>
        <p:nvSpPr>
          <p:cNvPr id="10245" name="Rectangle 5"/>
          <p:cNvSpPr>
            <a:spLocks noGrp="1" noChangeArrowheads="1"/>
          </p:cNvSpPr>
          <p:nvPr>
            <p:ph type="body" sz="half" idx="2"/>
          </p:nvPr>
        </p:nvSpPr>
        <p:spPr>
          <a:xfrm>
            <a:off x="4572000" y="685800"/>
            <a:ext cx="4038600" cy="5638800"/>
          </a:xfrm>
        </p:spPr>
        <p:txBody>
          <a:bodyPr/>
          <a:lstStyle/>
          <a:p>
            <a:pPr>
              <a:lnSpc>
                <a:spcPct val="80000"/>
              </a:lnSpc>
            </a:pPr>
            <a:r>
              <a:rPr lang="en-US" sz="2100" dirty="0"/>
              <a:t>Unlike the cells of prokaryotes, the cells of </a:t>
            </a:r>
            <a:r>
              <a:rPr lang="en-US" sz="2100" b="1" dirty="0">
                <a:solidFill>
                  <a:srgbClr val="FF0000"/>
                </a:solidFill>
              </a:rPr>
              <a:t>Eukaryotes </a:t>
            </a:r>
            <a:r>
              <a:rPr lang="en-US" sz="2100" b="1" dirty="0"/>
              <a:t>do contain a </a:t>
            </a:r>
            <a:r>
              <a:rPr lang="en-US" sz="2100" b="1" dirty="0">
                <a:solidFill>
                  <a:srgbClr val="FF0000"/>
                </a:solidFill>
              </a:rPr>
              <a:t>NUCLEUS.</a:t>
            </a:r>
          </a:p>
          <a:p>
            <a:pPr>
              <a:lnSpc>
                <a:spcPct val="80000"/>
              </a:lnSpc>
            </a:pPr>
            <a:r>
              <a:rPr lang="en-US" sz="2100" dirty="0"/>
              <a:t>In addition to a nucleus, a cell membrane and cytoplasm, </a:t>
            </a:r>
            <a:r>
              <a:rPr lang="en-US" sz="2100" b="1" dirty="0"/>
              <a:t>most cells of eukaryotes contain dozens of other specialized structures, called</a:t>
            </a:r>
            <a:r>
              <a:rPr lang="en-US" sz="2100" b="1" dirty="0">
                <a:solidFill>
                  <a:srgbClr val="FF0000"/>
                </a:solidFill>
              </a:rPr>
              <a:t> organelles.</a:t>
            </a:r>
          </a:p>
          <a:p>
            <a:pPr>
              <a:lnSpc>
                <a:spcPct val="80000"/>
              </a:lnSpc>
            </a:pPr>
            <a:r>
              <a:rPr lang="en-US" sz="2100" dirty="0"/>
              <a:t>	Organelles are specialized 	structures that perform 	important cellular functions.</a:t>
            </a:r>
          </a:p>
          <a:p>
            <a:pPr>
              <a:lnSpc>
                <a:spcPct val="80000"/>
              </a:lnSpc>
            </a:pPr>
            <a:r>
              <a:rPr lang="en-US" sz="2100" dirty="0"/>
              <a:t>Although some eukaryotes live solitary live as single-celled organisms, many are large multicellular organisms.</a:t>
            </a:r>
          </a:p>
          <a:p>
            <a:pPr>
              <a:lnSpc>
                <a:spcPct val="80000"/>
              </a:lnSpc>
            </a:pPr>
            <a:r>
              <a:rPr lang="en-US" sz="2100" b="1" dirty="0"/>
              <a:t>All </a:t>
            </a:r>
            <a:r>
              <a:rPr lang="en-US" sz="2100" b="1" dirty="0">
                <a:solidFill>
                  <a:srgbClr val="FF0000"/>
                </a:solidFill>
              </a:rPr>
              <a:t>plants, animals, and fungi </a:t>
            </a:r>
            <a:r>
              <a:rPr lang="en-US" sz="2100" b="1" dirty="0"/>
              <a:t>are eukaryotes, as well as many microorganisms</a:t>
            </a:r>
            <a:r>
              <a:rPr lang="en-US" sz="2100" dirty="0"/>
              <a:t>.</a:t>
            </a:r>
          </a:p>
        </p:txBody>
      </p:sp>
      <p:pic>
        <p:nvPicPr>
          <p:cNvPr id="10247" name="Picture 7" descr="CELL_EUKARYOTIC_ANIMAL_lab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1702</TotalTime>
  <Words>2367</Words>
  <Application>Microsoft Office PowerPoint</Application>
  <PresentationFormat>On-screen Show (4:3)</PresentationFormat>
  <Paragraphs>280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CELLS</vt:lpstr>
      <vt:lpstr>The Cell Theory</vt:lpstr>
      <vt:lpstr>PowerPoint Presentation</vt:lpstr>
      <vt:lpstr>Basic Cell Structures…</vt:lpstr>
      <vt:lpstr>PowerPoint Presentation</vt:lpstr>
      <vt:lpstr>PowerPoint Presentation</vt:lpstr>
      <vt:lpstr>Prokaryotes and Eukaryotes</vt:lpstr>
      <vt:lpstr>Prokaryotes</vt:lpstr>
      <vt:lpstr>Eukaryote</vt:lpstr>
      <vt:lpstr>Cell Structures</vt:lpstr>
      <vt:lpstr>Cell Structures</vt:lpstr>
      <vt:lpstr>Cell Structures…</vt:lpstr>
      <vt:lpstr>Cell Structures…</vt:lpstr>
      <vt:lpstr>Cell Structures…</vt:lpstr>
      <vt:lpstr>Cell Structures…</vt:lpstr>
      <vt:lpstr>PowerPoint Presentation</vt:lpstr>
      <vt:lpstr>Cell Structures…</vt:lpstr>
      <vt:lpstr>Cell Structures</vt:lpstr>
      <vt:lpstr>Cell Structures…</vt:lpstr>
      <vt:lpstr>Cell Structures…</vt:lpstr>
      <vt:lpstr>Cell Structures…</vt:lpstr>
      <vt:lpstr>Organelle DNA</vt:lpstr>
      <vt:lpstr>Comparing Cells</vt:lpstr>
      <vt:lpstr>PowerPoint Presentation</vt:lpstr>
      <vt:lpstr>PowerPoint Presentation</vt:lpstr>
      <vt:lpstr>Cell Membrane</vt:lpstr>
      <vt:lpstr>Phospholipid Molecule</vt:lpstr>
      <vt:lpstr>Diffusion</vt:lpstr>
      <vt:lpstr>Diffusion</vt:lpstr>
      <vt:lpstr>Osmosis</vt:lpstr>
      <vt:lpstr>How Osmosis Works</vt:lpstr>
      <vt:lpstr>Osmosis</vt:lpstr>
      <vt:lpstr>Osmotic Pressure</vt:lpstr>
      <vt:lpstr>Osmotic Pressure</vt:lpstr>
      <vt:lpstr>Facilitated Diffusion </vt:lpstr>
      <vt:lpstr>Facilitated Diffusion</vt:lpstr>
      <vt:lpstr>Active Transport</vt:lpstr>
      <vt:lpstr>Active Transport</vt:lpstr>
      <vt:lpstr>Active Transport</vt:lpstr>
      <vt:lpstr>Unicellular Organisms</vt:lpstr>
      <vt:lpstr>Multicellular Organisms</vt:lpstr>
      <vt:lpstr>Levels of Organization</vt:lpstr>
      <vt:lpstr>Levels of Organization…</vt:lpstr>
    </vt:vector>
  </TitlesOfParts>
  <Company>GCPS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dc:title>
  <dc:creator>E200103373</dc:creator>
  <cp:lastModifiedBy>Wallis, Janyce</cp:lastModifiedBy>
  <cp:revision>58</cp:revision>
  <dcterms:created xsi:type="dcterms:W3CDTF">2007-10-23T18:31:54Z</dcterms:created>
  <dcterms:modified xsi:type="dcterms:W3CDTF">2013-10-14T17:34:58Z</dcterms:modified>
</cp:coreProperties>
</file>